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74"/>
  </p:notesMasterIdLst>
  <p:handoutMasterIdLst>
    <p:handoutMasterId r:id="rId175"/>
  </p:handoutMasterIdLst>
  <p:sldIdLst>
    <p:sldId id="256" r:id="rId3"/>
    <p:sldId id="276" r:id="rId4"/>
    <p:sldId id="306" r:id="rId5"/>
    <p:sldId id="341" r:id="rId6"/>
    <p:sldId id="307" r:id="rId7"/>
    <p:sldId id="265" r:id="rId8"/>
    <p:sldId id="277" r:id="rId9"/>
    <p:sldId id="330" r:id="rId10"/>
    <p:sldId id="278" r:id="rId11"/>
    <p:sldId id="281" r:id="rId12"/>
    <p:sldId id="282" r:id="rId13"/>
    <p:sldId id="285" r:id="rId14"/>
    <p:sldId id="286" r:id="rId15"/>
    <p:sldId id="287" r:id="rId16"/>
    <p:sldId id="283" r:id="rId17"/>
    <p:sldId id="284" r:id="rId18"/>
    <p:sldId id="288" r:id="rId19"/>
    <p:sldId id="289" r:id="rId20"/>
    <p:sldId id="290" r:id="rId21"/>
    <p:sldId id="291" r:id="rId22"/>
    <p:sldId id="292" r:id="rId23"/>
    <p:sldId id="293" r:id="rId24"/>
    <p:sldId id="295" r:id="rId25"/>
    <p:sldId id="296" r:id="rId26"/>
    <p:sldId id="297" r:id="rId27"/>
    <p:sldId id="298" r:id="rId28"/>
    <p:sldId id="294" r:id="rId29"/>
    <p:sldId id="299" r:id="rId30"/>
    <p:sldId id="300" r:id="rId31"/>
    <p:sldId id="301" r:id="rId32"/>
    <p:sldId id="302" r:id="rId33"/>
    <p:sldId id="303" r:id="rId34"/>
    <p:sldId id="304" r:id="rId35"/>
    <p:sldId id="305"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2" r:id="rId59"/>
    <p:sldId id="331" r:id="rId60"/>
    <p:sldId id="333" r:id="rId61"/>
    <p:sldId id="334" r:id="rId62"/>
    <p:sldId id="335" r:id="rId63"/>
    <p:sldId id="336" r:id="rId64"/>
    <p:sldId id="337" r:id="rId65"/>
    <p:sldId id="338" r:id="rId66"/>
    <p:sldId id="339" r:id="rId67"/>
    <p:sldId id="340" r:id="rId68"/>
    <p:sldId id="342" r:id="rId69"/>
    <p:sldId id="343" r:id="rId70"/>
    <p:sldId id="344" r:id="rId71"/>
    <p:sldId id="345" r:id="rId72"/>
    <p:sldId id="346" r:id="rId73"/>
    <p:sldId id="347" r:id="rId74"/>
    <p:sldId id="348" r:id="rId75"/>
    <p:sldId id="353" r:id="rId76"/>
    <p:sldId id="354" r:id="rId77"/>
    <p:sldId id="355" r:id="rId78"/>
    <p:sldId id="356" r:id="rId79"/>
    <p:sldId id="357" r:id="rId80"/>
    <p:sldId id="358" r:id="rId81"/>
    <p:sldId id="359" r:id="rId82"/>
    <p:sldId id="360" r:id="rId83"/>
    <p:sldId id="351" r:id="rId84"/>
    <p:sldId id="352" r:id="rId85"/>
    <p:sldId id="361" r:id="rId86"/>
    <p:sldId id="362" r:id="rId87"/>
    <p:sldId id="363" r:id="rId88"/>
    <p:sldId id="364" r:id="rId89"/>
    <p:sldId id="365" r:id="rId90"/>
    <p:sldId id="366" r:id="rId91"/>
    <p:sldId id="370" r:id="rId92"/>
    <p:sldId id="371" r:id="rId93"/>
    <p:sldId id="372" r:id="rId94"/>
    <p:sldId id="373" r:id="rId95"/>
    <p:sldId id="374" r:id="rId96"/>
    <p:sldId id="375" r:id="rId97"/>
    <p:sldId id="376" r:id="rId98"/>
    <p:sldId id="377" r:id="rId99"/>
    <p:sldId id="378" r:id="rId100"/>
    <p:sldId id="379" r:id="rId101"/>
    <p:sldId id="380" r:id="rId102"/>
    <p:sldId id="381" r:id="rId103"/>
    <p:sldId id="382" r:id="rId104"/>
    <p:sldId id="383" r:id="rId105"/>
    <p:sldId id="384" r:id="rId106"/>
    <p:sldId id="367"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8" r:id="rId120"/>
    <p:sldId id="397" r:id="rId121"/>
    <p:sldId id="399" r:id="rId122"/>
    <p:sldId id="400" r:id="rId123"/>
    <p:sldId id="401" r:id="rId124"/>
    <p:sldId id="402" r:id="rId125"/>
    <p:sldId id="403" r:id="rId126"/>
    <p:sldId id="404" r:id="rId127"/>
    <p:sldId id="405" r:id="rId128"/>
    <p:sldId id="406" r:id="rId129"/>
    <p:sldId id="407" r:id="rId130"/>
    <p:sldId id="410" r:id="rId131"/>
    <p:sldId id="411" r:id="rId132"/>
    <p:sldId id="413" r:id="rId133"/>
    <p:sldId id="414" r:id="rId134"/>
    <p:sldId id="416" r:id="rId135"/>
    <p:sldId id="418" r:id="rId136"/>
    <p:sldId id="419" r:id="rId137"/>
    <p:sldId id="420" r:id="rId138"/>
    <p:sldId id="421" r:id="rId139"/>
    <p:sldId id="422" r:id="rId140"/>
    <p:sldId id="423" r:id="rId141"/>
    <p:sldId id="424" r:id="rId142"/>
    <p:sldId id="425" r:id="rId143"/>
    <p:sldId id="426" r:id="rId144"/>
    <p:sldId id="427" r:id="rId145"/>
    <p:sldId id="429" r:id="rId146"/>
    <p:sldId id="428" r:id="rId147"/>
    <p:sldId id="431" r:id="rId148"/>
    <p:sldId id="446" r:id="rId149"/>
    <p:sldId id="447" r:id="rId150"/>
    <p:sldId id="448" r:id="rId151"/>
    <p:sldId id="449" r:id="rId152"/>
    <p:sldId id="450" r:id="rId153"/>
    <p:sldId id="451" r:id="rId154"/>
    <p:sldId id="430" r:id="rId155"/>
    <p:sldId id="432" r:id="rId156"/>
    <p:sldId id="433" r:id="rId157"/>
    <p:sldId id="434" r:id="rId158"/>
    <p:sldId id="435" r:id="rId159"/>
    <p:sldId id="436" r:id="rId160"/>
    <p:sldId id="437" r:id="rId161"/>
    <p:sldId id="438" r:id="rId162"/>
    <p:sldId id="439" r:id="rId163"/>
    <p:sldId id="440" r:id="rId164"/>
    <p:sldId id="441" r:id="rId165"/>
    <p:sldId id="442" r:id="rId166"/>
    <p:sldId id="443" r:id="rId167"/>
    <p:sldId id="444" r:id="rId168"/>
    <p:sldId id="452" r:id="rId169"/>
    <p:sldId id="453" r:id="rId170"/>
    <p:sldId id="454" r:id="rId171"/>
    <p:sldId id="455" r:id="rId172"/>
    <p:sldId id="456" r:id="rId17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p:cViewPr varScale="1">
        <p:scale>
          <a:sx n="119" d="100"/>
          <a:sy n="119" d="100"/>
        </p:scale>
        <p:origin x="96" y="40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handoutMaster" Target="handoutMasters/handoutMaster1.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slide" Target="slides/slide167.xml"/><Relationship Id="rId177"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notesMaster" Target="notesMasters/notesMaster1.xml"/><Relationship Id="rId179"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62B48F5-BACC-47D6-A0F7-82FBF9C6BC85}" type="datetimeFigureOut">
              <a:rPr lang="en-US"/>
              <a:t>11/14/2014</a:t>
            </a:fld>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CB1CD00-5424-4675-AB18-2C419B060449}" type="datetimeFigureOut">
              <a:rPr lang="en-US"/>
              <a:t>11/14/2014</a:t>
            </a:fld>
            <a:endParaRPr/>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11/14/2014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11/14/2014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11/14/2014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37CC0096-1860-4642-9CD2-0079EA5E7CD1}" type="datetimeFigureOut">
              <a:rPr lang="en-US"/>
              <a:pPr/>
              <a:t>11/14/2014</a:t>
            </a:fld>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800">
                <a:solidFill>
                  <a:schemeClr val="tx1">
                    <a:lumMod val="85000"/>
                  </a:schemeClr>
                </a:solidFill>
              </a:defRPr>
            </a:lvl1pPr>
          </a:lstStyle>
          <a:p>
            <a:endParaRPr/>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E31375A4-56A4-47D6-9801-1991572033F7}" type="slidenum">
              <a:rPr/>
              <a:pPr/>
              <a:t>‹#›</a:t>
            </a:fld>
            <a:endParaRPr/>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0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1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github.com/sparkfun/SparkFun-Eagle-Librarie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3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13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4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waterbury/Makerspace-Class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Cadsoft Eagle</a:t>
            </a:r>
            <a:endParaRPr lang="en-US" dirty="0"/>
          </a:p>
        </p:txBody>
      </p:sp>
      <p:sp>
        <p:nvSpPr>
          <p:cNvPr id="3" name="Subtitle 2"/>
          <p:cNvSpPr>
            <a:spLocks noGrp="1"/>
          </p:cNvSpPr>
          <p:nvPr>
            <p:ph type="subTitle" idx="1"/>
          </p:nvPr>
        </p:nvSpPr>
        <p:spPr/>
        <p:txBody>
          <a:bodyPr/>
          <a:lstStyle/>
          <a:p>
            <a:r>
              <a:rPr lang="en-US" smtClean="0"/>
              <a:t>Instructor: Theodore Wahrburg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04800"/>
            <a:ext cx="6426506" cy="106680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304800"/>
            <a:ext cx="4800600" cy="106680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400" y="1447800"/>
            <a:ext cx="3324225" cy="125683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3200" y="3407568"/>
            <a:ext cx="1447800" cy="1795463"/>
          </a:xfrm>
          <a:prstGeom prst="rect">
            <a:avLst/>
          </a:prstGeom>
        </p:spPr>
      </p:pic>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Upon start up, you will be presented with the Control Panel.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descr="Control Panel - EAGLE 7.1.0 Ligh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890" y="2075868"/>
            <a:ext cx="5868219" cy="4172532"/>
          </a:xfrm>
          <a:prstGeom prst="rect">
            <a:avLst/>
          </a:prstGeom>
        </p:spPr>
      </p:pic>
    </p:spTree>
    <p:extLst>
      <p:ext uri="{BB962C8B-B14F-4D97-AF65-F5344CB8AC3E}">
        <p14:creationId xmlns:p14="http://schemas.microsoft.com/office/powerpoint/2010/main" val="2130306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tool to connect the pins as shown in the bottom left.</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7620000" y="2923712"/>
            <a:ext cx="1371600" cy="2077375"/>
          </a:xfrm>
          <a:prstGeom prst="rect">
            <a:avLst/>
          </a:prstGeom>
        </p:spPr>
      </p:pic>
      <p:pic>
        <p:nvPicPr>
          <p:cNvPr id="4" name="Picture 3"/>
          <p:cNvPicPr>
            <a:picLocks noChangeAspect="1"/>
          </p:cNvPicPr>
          <p:nvPr/>
        </p:nvPicPr>
        <p:blipFill>
          <a:blip r:embed="rId3"/>
          <a:stretch>
            <a:fillRect/>
          </a:stretch>
        </p:blipFill>
        <p:spPr>
          <a:xfrm>
            <a:off x="1066800" y="2100753"/>
            <a:ext cx="3297672" cy="4010487"/>
          </a:xfrm>
          <a:prstGeom prst="rect">
            <a:avLst/>
          </a:prstGeom>
        </p:spPr>
      </p:pic>
    </p:spTree>
    <p:extLst>
      <p:ext uri="{BB962C8B-B14F-4D97-AF65-F5344CB8AC3E}">
        <p14:creationId xmlns:p14="http://schemas.microsoft.com/office/powerpoint/2010/main" val="200634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Let’s use the Text Tool again to indicate polarity. </a:t>
            </a:r>
            <a:endParaRPr lang="en-US" sz="1600" dirty="0">
              <a:solidFill>
                <a:srgbClr val="0064FF"/>
              </a:solidFill>
            </a:endParaRPr>
          </a:p>
        </p:txBody>
      </p:sp>
      <p:pic>
        <p:nvPicPr>
          <p:cNvPr id="5" name="Picture 4"/>
          <p:cNvPicPr>
            <a:picLocks noChangeAspect="1"/>
          </p:cNvPicPr>
          <p:nvPr/>
        </p:nvPicPr>
        <p:blipFill>
          <a:blip r:embed="rId2"/>
          <a:stretch>
            <a:fillRect/>
          </a:stretch>
        </p:blipFill>
        <p:spPr>
          <a:xfrm>
            <a:off x="784860" y="1878806"/>
            <a:ext cx="4093793" cy="3481388"/>
          </a:xfrm>
          <a:prstGeom prst="rect">
            <a:avLst/>
          </a:prstGeom>
        </p:spPr>
      </p:pic>
      <p:pic>
        <p:nvPicPr>
          <p:cNvPr id="6" name="Picture 5"/>
          <p:cNvPicPr>
            <a:picLocks noChangeAspect="1"/>
          </p:cNvPicPr>
          <p:nvPr/>
        </p:nvPicPr>
        <p:blipFill>
          <a:blip r:embed="rId3"/>
          <a:stretch>
            <a:fillRect/>
          </a:stretch>
        </p:blipFill>
        <p:spPr>
          <a:xfrm>
            <a:off x="6705600" y="1775954"/>
            <a:ext cx="2248403" cy="3687092"/>
          </a:xfrm>
          <a:prstGeom prst="rect">
            <a:avLst/>
          </a:prstGeom>
        </p:spPr>
      </p:pic>
    </p:spTree>
    <p:extLst>
      <p:ext uri="{BB962C8B-B14F-4D97-AF65-F5344CB8AC3E}">
        <p14:creationId xmlns:p14="http://schemas.microsoft.com/office/powerpoint/2010/main" val="1089862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Let’s use the Text Tool again to indicate polarity. </a:t>
            </a:r>
            <a:endParaRPr lang="en-US" sz="1600" dirty="0">
              <a:solidFill>
                <a:srgbClr val="0064FF"/>
              </a:solidFill>
            </a:endParaRPr>
          </a:p>
        </p:txBody>
      </p:sp>
      <p:pic>
        <p:nvPicPr>
          <p:cNvPr id="5" name="Picture 4"/>
          <p:cNvPicPr>
            <a:picLocks noChangeAspect="1"/>
          </p:cNvPicPr>
          <p:nvPr/>
        </p:nvPicPr>
        <p:blipFill>
          <a:blip r:embed="rId2"/>
          <a:stretch>
            <a:fillRect/>
          </a:stretch>
        </p:blipFill>
        <p:spPr>
          <a:xfrm>
            <a:off x="784860" y="1878806"/>
            <a:ext cx="4093793" cy="3481388"/>
          </a:xfrm>
          <a:prstGeom prst="rect">
            <a:avLst/>
          </a:prstGeom>
        </p:spPr>
      </p:pic>
      <p:pic>
        <p:nvPicPr>
          <p:cNvPr id="6" name="Picture 5"/>
          <p:cNvPicPr>
            <a:picLocks noChangeAspect="1"/>
          </p:cNvPicPr>
          <p:nvPr/>
        </p:nvPicPr>
        <p:blipFill>
          <a:blip r:embed="rId3"/>
          <a:stretch>
            <a:fillRect/>
          </a:stretch>
        </p:blipFill>
        <p:spPr>
          <a:xfrm>
            <a:off x="6705600" y="1775954"/>
            <a:ext cx="2248403" cy="3687092"/>
          </a:xfrm>
          <a:prstGeom prst="rect">
            <a:avLst/>
          </a:prstGeom>
        </p:spPr>
      </p:pic>
    </p:spTree>
    <p:extLst>
      <p:ext uri="{BB962C8B-B14F-4D97-AF65-F5344CB8AC3E}">
        <p14:creationId xmlns:p14="http://schemas.microsoft.com/office/powerpoint/2010/main" val="3705235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use the Name Tool to rename the Pins. The top Pin will be named “POS”  and the bottom “NEG”</a:t>
            </a:r>
            <a:endParaRPr lang="en-US" sz="1600" dirty="0">
              <a:solidFill>
                <a:srgbClr val="0064FF"/>
              </a:solidFill>
            </a:endParaRPr>
          </a:p>
        </p:txBody>
      </p:sp>
      <p:pic>
        <p:nvPicPr>
          <p:cNvPr id="2" name="Picture 1"/>
          <p:cNvPicPr>
            <a:picLocks noChangeAspect="1"/>
          </p:cNvPicPr>
          <p:nvPr/>
        </p:nvPicPr>
        <p:blipFill>
          <a:blip r:embed="rId2"/>
          <a:stretch>
            <a:fillRect/>
          </a:stretch>
        </p:blipFill>
        <p:spPr>
          <a:xfrm>
            <a:off x="1828800" y="1746567"/>
            <a:ext cx="2667000" cy="4692805"/>
          </a:xfrm>
          <a:prstGeom prst="rect">
            <a:avLst/>
          </a:prstGeom>
        </p:spPr>
      </p:pic>
      <p:pic>
        <p:nvPicPr>
          <p:cNvPr id="3" name="Picture 2"/>
          <p:cNvPicPr>
            <a:picLocks noChangeAspect="1"/>
          </p:cNvPicPr>
          <p:nvPr/>
        </p:nvPicPr>
        <p:blipFill>
          <a:blip r:embed="rId3"/>
          <a:stretch>
            <a:fillRect/>
          </a:stretch>
        </p:blipFill>
        <p:spPr>
          <a:xfrm>
            <a:off x="6400800" y="1752600"/>
            <a:ext cx="2209800" cy="2282015"/>
          </a:xfrm>
          <a:prstGeom prst="rect">
            <a:avLst/>
          </a:prstGeom>
        </p:spPr>
      </p:pic>
      <p:pic>
        <p:nvPicPr>
          <p:cNvPr id="4" name="Picture 3"/>
          <p:cNvPicPr>
            <a:picLocks noChangeAspect="1"/>
          </p:cNvPicPr>
          <p:nvPr/>
        </p:nvPicPr>
        <p:blipFill>
          <a:blip r:embed="rId4"/>
          <a:stretch>
            <a:fillRect/>
          </a:stretch>
        </p:blipFill>
        <p:spPr>
          <a:xfrm>
            <a:off x="6435095" y="4191000"/>
            <a:ext cx="2141210" cy="2282015"/>
          </a:xfrm>
          <a:prstGeom prst="rect">
            <a:avLst/>
          </a:prstGeom>
        </p:spPr>
      </p:pic>
    </p:spTree>
    <p:extLst>
      <p:ext uri="{BB962C8B-B14F-4D97-AF65-F5344CB8AC3E}">
        <p14:creationId xmlns:p14="http://schemas.microsoft.com/office/powerpoint/2010/main" val="1367466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Choose the Change Tool, and go to Visible, and choose “off” Next, click on both pins. This will turn off the automatic Name Text on both the Schematic, and Board views.</a:t>
            </a:r>
            <a:endParaRPr lang="en-US" sz="1600" dirty="0">
              <a:solidFill>
                <a:srgbClr val="0064FF"/>
              </a:solidFill>
            </a:endParaRPr>
          </a:p>
        </p:txBody>
      </p:sp>
      <p:pic>
        <p:nvPicPr>
          <p:cNvPr id="6" name="Picture 5"/>
          <p:cNvPicPr>
            <a:picLocks noChangeAspect="1"/>
          </p:cNvPicPr>
          <p:nvPr/>
        </p:nvPicPr>
        <p:blipFill>
          <a:blip r:embed="rId2"/>
          <a:stretch>
            <a:fillRect/>
          </a:stretch>
        </p:blipFill>
        <p:spPr>
          <a:xfrm>
            <a:off x="762000" y="1724024"/>
            <a:ext cx="2303937" cy="4371975"/>
          </a:xfrm>
          <a:prstGeom prst="rect">
            <a:avLst/>
          </a:prstGeom>
        </p:spPr>
      </p:pic>
      <p:pic>
        <p:nvPicPr>
          <p:cNvPr id="7" name="Picture 6"/>
          <p:cNvPicPr>
            <a:picLocks noChangeAspect="1"/>
          </p:cNvPicPr>
          <p:nvPr/>
        </p:nvPicPr>
        <p:blipFill>
          <a:blip r:embed="rId3"/>
          <a:stretch>
            <a:fillRect/>
          </a:stretch>
        </p:blipFill>
        <p:spPr>
          <a:xfrm>
            <a:off x="6172200" y="1905000"/>
            <a:ext cx="2895600" cy="4430095"/>
          </a:xfrm>
          <a:prstGeom prst="rect">
            <a:avLst/>
          </a:prstGeom>
        </p:spPr>
      </p:pic>
    </p:spTree>
    <p:extLst>
      <p:ext uri="{BB962C8B-B14F-4D97-AF65-F5344CB8AC3E}">
        <p14:creationId xmlns:p14="http://schemas.microsoft.com/office/powerpoint/2010/main" val="1568148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be creating a Device for our Part. A Device takes one or more Schematic Symbols and connects it to Package Footprints. Devices such as Atmega microcontrollers come in multiple footprints, some for through hole, and some for surface mount. These are known as Variants. In today’s case, we’ll only have our BC2032-F1 package to connect to our device. Go to Library, and choose “Device” We’ll name it “CR2032_HOLDER” as you may reuse it for different CR2032 holders. Be sure to choose Yes on the warning:</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534845"/>
            <a:ext cx="2409825" cy="3698315"/>
          </a:xfrm>
          <a:prstGeom prst="rect">
            <a:avLst/>
          </a:prstGeom>
        </p:spPr>
      </p:pic>
      <p:pic>
        <p:nvPicPr>
          <p:cNvPr id="4" name="Picture 3"/>
          <p:cNvPicPr>
            <a:picLocks noChangeAspect="1"/>
          </p:cNvPicPr>
          <p:nvPr/>
        </p:nvPicPr>
        <p:blipFill>
          <a:blip r:embed="rId3"/>
          <a:stretch>
            <a:fillRect/>
          </a:stretch>
        </p:blipFill>
        <p:spPr>
          <a:xfrm>
            <a:off x="3490287" y="2908224"/>
            <a:ext cx="3429625" cy="2951555"/>
          </a:xfrm>
          <a:prstGeom prst="rect">
            <a:avLst/>
          </a:prstGeom>
        </p:spPr>
      </p:pic>
      <p:pic>
        <p:nvPicPr>
          <p:cNvPr id="5" name="Picture 4"/>
          <p:cNvPicPr>
            <a:picLocks noChangeAspect="1"/>
          </p:cNvPicPr>
          <p:nvPr/>
        </p:nvPicPr>
        <p:blipFill>
          <a:blip r:embed="rId4"/>
          <a:stretch>
            <a:fillRect/>
          </a:stretch>
        </p:blipFill>
        <p:spPr>
          <a:xfrm>
            <a:off x="7620000" y="3764876"/>
            <a:ext cx="2724150" cy="1238250"/>
          </a:xfrm>
          <a:prstGeom prst="rect">
            <a:avLst/>
          </a:prstGeom>
        </p:spPr>
      </p:pic>
    </p:spTree>
    <p:extLst>
      <p:ext uri="{BB962C8B-B14F-4D97-AF65-F5344CB8AC3E}">
        <p14:creationId xmlns:p14="http://schemas.microsoft.com/office/powerpoint/2010/main" val="4019430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The new Device window is unlike the other editors. Click on the “Add Tool” on the left, and choose the Symbol we just created:</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1905000"/>
            <a:ext cx="4957394" cy="4495800"/>
          </a:xfrm>
          <a:prstGeom prst="rect">
            <a:avLst/>
          </a:prstGeom>
        </p:spPr>
      </p:pic>
      <p:pic>
        <p:nvPicPr>
          <p:cNvPr id="6" name="Picture 5"/>
          <p:cNvPicPr>
            <a:picLocks noChangeAspect="1"/>
          </p:cNvPicPr>
          <p:nvPr/>
        </p:nvPicPr>
        <p:blipFill>
          <a:blip r:embed="rId3"/>
          <a:stretch>
            <a:fillRect/>
          </a:stretch>
        </p:blipFill>
        <p:spPr>
          <a:xfrm>
            <a:off x="6629400" y="2767012"/>
            <a:ext cx="2800350" cy="2771775"/>
          </a:xfrm>
          <a:prstGeom prst="rect">
            <a:avLst/>
          </a:prstGeom>
        </p:spPr>
      </p:pic>
    </p:spTree>
    <p:extLst>
      <p:ext uri="{BB962C8B-B14F-4D97-AF65-F5344CB8AC3E}">
        <p14:creationId xmlns:p14="http://schemas.microsoft.com/office/powerpoint/2010/main" val="2037573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9620" y="1905000"/>
            <a:ext cx="4957394" cy="4495800"/>
          </a:xfrm>
          <a:prstGeom prst="rect">
            <a:avLst/>
          </a:prstGeom>
        </p:spPr>
      </p:pic>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place the part in the center of the crosshairs, and then click on New on the lower right. After, choose the “CR2032_BC2031-F1” Package we made earlier:</a:t>
            </a:r>
            <a:endParaRPr lang="en-US" dirty="0" smtClean="0">
              <a:solidFill>
                <a:srgbClr val="0064FF"/>
              </a:solidFill>
            </a:endParaRPr>
          </a:p>
        </p:txBody>
      </p:sp>
      <p:pic>
        <p:nvPicPr>
          <p:cNvPr id="5" name="Picture 4"/>
          <p:cNvPicPr>
            <a:picLocks noChangeAspect="1"/>
          </p:cNvPicPr>
          <p:nvPr/>
        </p:nvPicPr>
        <p:blipFill>
          <a:blip r:embed="rId3"/>
          <a:stretch>
            <a:fillRect/>
          </a:stretch>
        </p:blipFill>
        <p:spPr>
          <a:xfrm>
            <a:off x="6199822" y="1905000"/>
            <a:ext cx="5154726" cy="4495800"/>
          </a:xfrm>
          <a:prstGeom prst="rect">
            <a:avLst/>
          </a:prstGeom>
        </p:spPr>
      </p:pic>
    </p:spTree>
    <p:extLst>
      <p:ext uri="{BB962C8B-B14F-4D97-AF65-F5344CB8AC3E}">
        <p14:creationId xmlns:p14="http://schemas.microsoft.com/office/powerpoint/2010/main" val="13291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981200"/>
            <a:ext cx="4957394" cy="4495800"/>
          </a:xfrm>
          <a:prstGeom prst="rect">
            <a:avLst/>
          </a:prstGeom>
        </p:spPr>
      </p:pic>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An exclamation mark means we’ll now need to connect the Pins from the Symbol, to the SMD Pads from the Package. Click Connect, and connect the “NEG” Pin to the “NEG” Pad, and the POS Pin, to the POS Pad:</a:t>
            </a:r>
            <a:endParaRPr lang="en-US" dirty="0" smtClean="0">
              <a:solidFill>
                <a:srgbClr val="0064FF"/>
              </a:solidFill>
            </a:endParaRPr>
          </a:p>
        </p:txBody>
      </p:sp>
      <p:pic>
        <p:nvPicPr>
          <p:cNvPr id="3" name="Picture 2"/>
          <p:cNvPicPr>
            <a:picLocks noChangeAspect="1"/>
          </p:cNvPicPr>
          <p:nvPr/>
        </p:nvPicPr>
        <p:blipFill>
          <a:blip r:embed="rId3"/>
          <a:stretch>
            <a:fillRect/>
          </a:stretch>
        </p:blipFill>
        <p:spPr>
          <a:xfrm>
            <a:off x="5562600" y="1981200"/>
            <a:ext cx="6219571" cy="2043113"/>
          </a:xfrm>
          <a:prstGeom prst="rect">
            <a:avLst/>
          </a:prstGeom>
        </p:spPr>
      </p:pic>
      <p:pic>
        <p:nvPicPr>
          <p:cNvPr id="6" name="Picture 5"/>
          <p:cNvPicPr>
            <a:picLocks noChangeAspect="1"/>
          </p:cNvPicPr>
          <p:nvPr/>
        </p:nvPicPr>
        <p:blipFill>
          <a:blip r:embed="rId4"/>
          <a:stretch>
            <a:fillRect/>
          </a:stretch>
        </p:blipFill>
        <p:spPr>
          <a:xfrm>
            <a:off x="5570221" y="4433887"/>
            <a:ext cx="6219570" cy="2043113"/>
          </a:xfrm>
          <a:prstGeom prst="rect">
            <a:avLst/>
          </a:prstGeom>
        </p:spPr>
      </p:pic>
    </p:spTree>
    <p:extLst>
      <p:ext uri="{BB962C8B-B14F-4D97-AF65-F5344CB8AC3E}">
        <p14:creationId xmlns:p14="http://schemas.microsoft.com/office/powerpoint/2010/main" val="500357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Congratulations, you’ve just created your first Part! Be sure to save, and let’s return to our Schematic:</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819400" y="1981200"/>
            <a:ext cx="4953000" cy="4491816"/>
          </a:xfrm>
          <a:prstGeom prst="rect">
            <a:avLst/>
          </a:prstGeom>
        </p:spPr>
      </p:pic>
    </p:spTree>
    <p:extLst>
      <p:ext uri="{BB962C8B-B14F-4D97-AF65-F5344CB8AC3E}">
        <p14:creationId xmlns:p14="http://schemas.microsoft.com/office/powerpoint/2010/main" val="1835969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Go to File, Go to New, and choose “Project.”</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spTree>
    <p:extLst>
      <p:ext uri="{BB962C8B-B14F-4D97-AF65-F5344CB8AC3E}">
        <p14:creationId xmlns:p14="http://schemas.microsoft.com/office/powerpoint/2010/main" val="247969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on Window, and choose Control Panel. Now, in the Control Panel, expand Projects, familab_pov, and open our “familab_pov.sch” Schematic:</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533400" y="1828800"/>
            <a:ext cx="4579620" cy="4134380"/>
          </a:xfrm>
          <a:prstGeom prst="rect">
            <a:avLst/>
          </a:prstGeom>
        </p:spPr>
      </p:pic>
      <p:pic>
        <p:nvPicPr>
          <p:cNvPr id="3" name="Picture 2"/>
          <p:cNvPicPr>
            <a:picLocks noChangeAspect="1"/>
          </p:cNvPicPr>
          <p:nvPr/>
        </p:nvPicPr>
        <p:blipFill>
          <a:blip r:embed="rId3"/>
          <a:stretch>
            <a:fillRect/>
          </a:stretch>
        </p:blipFill>
        <p:spPr>
          <a:xfrm>
            <a:off x="5349240" y="1828800"/>
            <a:ext cx="5867400" cy="4171950"/>
          </a:xfrm>
          <a:prstGeom prst="rect">
            <a:avLst/>
          </a:prstGeom>
        </p:spPr>
      </p:pic>
    </p:spTree>
    <p:extLst>
      <p:ext uri="{BB962C8B-B14F-4D97-AF65-F5344CB8AC3E}">
        <p14:creationId xmlns:p14="http://schemas.microsoft.com/office/powerpoint/2010/main" val="3195356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Back in our Schematic, click the Add Tool again, and Search for “*CR2032*” be sure to wildcard both the front, and back with ‘*’ wildcard. Select the Part, and drop it into our Schematic:</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609600" y="2590800"/>
            <a:ext cx="4169871" cy="2981325"/>
          </a:xfrm>
          <a:prstGeom prst="rect">
            <a:avLst/>
          </a:prstGeom>
        </p:spPr>
      </p:pic>
      <p:pic>
        <p:nvPicPr>
          <p:cNvPr id="6" name="Picture 5"/>
          <p:cNvPicPr>
            <a:picLocks noChangeAspect="1"/>
          </p:cNvPicPr>
          <p:nvPr/>
        </p:nvPicPr>
        <p:blipFill>
          <a:blip r:embed="rId3"/>
          <a:stretch>
            <a:fillRect/>
          </a:stretch>
        </p:blipFill>
        <p:spPr>
          <a:xfrm>
            <a:off x="5257800" y="2537676"/>
            <a:ext cx="5867400" cy="3087571"/>
          </a:xfrm>
          <a:prstGeom prst="rect">
            <a:avLst/>
          </a:prstGeom>
        </p:spPr>
      </p:pic>
    </p:spTree>
    <p:extLst>
      <p:ext uri="{BB962C8B-B14F-4D97-AF65-F5344CB8AC3E}">
        <p14:creationId xmlns:p14="http://schemas.microsoft.com/office/powerpoint/2010/main" val="3071852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use the Copy Tool, and click on the GND Symbol to copy it. Drag the copy, and place it below the new Battery Symbol. Then, use the Wire Tool to connect the Symbol to the new GND Symbol:</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2021565"/>
            <a:ext cx="4724400" cy="4112535"/>
          </a:xfrm>
          <a:prstGeom prst="rect">
            <a:avLst/>
          </a:prstGeom>
        </p:spPr>
      </p:pic>
      <p:pic>
        <p:nvPicPr>
          <p:cNvPr id="3" name="Picture 2"/>
          <p:cNvPicPr>
            <a:picLocks noChangeAspect="1"/>
          </p:cNvPicPr>
          <p:nvPr/>
        </p:nvPicPr>
        <p:blipFill>
          <a:blip r:embed="rId3"/>
          <a:stretch>
            <a:fillRect/>
          </a:stretch>
        </p:blipFill>
        <p:spPr>
          <a:xfrm>
            <a:off x="7315200" y="2021565"/>
            <a:ext cx="2132190" cy="4137660"/>
          </a:xfrm>
          <a:prstGeom prst="rect">
            <a:avLst/>
          </a:prstGeom>
        </p:spPr>
      </p:pic>
    </p:spTree>
    <p:extLst>
      <p:ext uri="{BB962C8B-B14F-4D97-AF65-F5344CB8AC3E}">
        <p14:creationId xmlns:p14="http://schemas.microsoft.com/office/powerpoint/2010/main" val="454160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click the Add Tool again, and Search for “*VCC*” be sure to wildcard both the front, and back with ‘*’ wildcard. Select the Part, in the “supply1” Library and drop it into our Schematic directly above our Battery Symbol:</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609600" y="2590800"/>
            <a:ext cx="4169871" cy="2981325"/>
          </a:xfrm>
          <a:prstGeom prst="rect">
            <a:avLst/>
          </a:prstGeom>
        </p:spPr>
      </p:pic>
      <p:pic>
        <p:nvPicPr>
          <p:cNvPr id="2" name="Picture 1"/>
          <p:cNvPicPr>
            <a:picLocks noChangeAspect="1"/>
          </p:cNvPicPr>
          <p:nvPr/>
        </p:nvPicPr>
        <p:blipFill>
          <a:blip r:embed="rId3"/>
          <a:stretch>
            <a:fillRect/>
          </a:stretch>
        </p:blipFill>
        <p:spPr>
          <a:xfrm>
            <a:off x="5257800" y="2517627"/>
            <a:ext cx="5943600" cy="3127670"/>
          </a:xfrm>
          <a:prstGeom prst="rect">
            <a:avLst/>
          </a:prstGeom>
        </p:spPr>
      </p:pic>
    </p:spTree>
    <p:extLst>
      <p:ext uri="{BB962C8B-B14F-4D97-AF65-F5344CB8AC3E}">
        <p14:creationId xmlns:p14="http://schemas.microsoft.com/office/powerpoint/2010/main" val="1923341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Wire Tool to connect the Battery to the new VCC Symbol:</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1905000"/>
            <a:ext cx="2132190" cy="4137660"/>
          </a:xfrm>
          <a:prstGeom prst="rect">
            <a:avLst/>
          </a:prstGeom>
        </p:spPr>
      </p:pic>
      <p:pic>
        <p:nvPicPr>
          <p:cNvPr id="4" name="Picture 3"/>
          <p:cNvPicPr>
            <a:picLocks noChangeAspect="1"/>
          </p:cNvPicPr>
          <p:nvPr/>
        </p:nvPicPr>
        <p:blipFill>
          <a:blip r:embed="rId3"/>
          <a:stretch>
            <a:fillRect/>
          </a:stretch>
        </p:blipFill>
        <p:spPr>
          <a:xfrm>
            <a:off x="5363775" y="1567898"/>
            <a:ext cx="2819400" cy="4811863"/>
          </a:xfrm>
          <a:prstGeom prst="rect">
            <a:avLst/>
          </a:prstGeom>
        </p:spPr>
      </p:pic>
    </p:spTree>
    <p:extLst>
      <p:ext uri="{BB962C8B-B14F-4D97-AF65-F5344CB8AC3E}">
        <p14:creationId xmlns:p14="http://schemas.microsoft.com/office/powerpoint/2010/main" val="2448809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Mounting Holes: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Back to the Board Editor, you’ll see that our package is now on the Board Editor. Before we move it, let’s add some Mounting Holes. Click on the Hole Tool :</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914400" y="1905000"/>
            <a:ext cx="4179330" cy="4876800"/>
          </a:xfrm>
          <a:prstGeom prst="rect">
            <a:avLst/>
          </a:prstGeom>
        </p:spPr>
      </p:pic>
      <p:pic>
        <p:nvPicPr>
          <p:cNvPr id="6" name="Picture 5"/>
          <p:cNvPicPr>
            <a:picLocks noChangeAspect="1"/>
          </p:cNvPicPr>
          <p:nvPr/>
        </p:nvPicPr>
        <p:blipFill>
          <a:blip r:embed="rId3"/>
          <a:stretch>
            <a:fillRect/>
          </a:stretch>
        </p:blipFill>
        <p:spPr>
          <a:xfrm>
            <a:off x="5567362" y="2857499"/>
            <a:ext cx="2662238" cy="2878095"/>
          </a:xfrm>
          <a:prstGeom prst="rect">
            <a:avLst/>
          </a:prstGeom>
        </p:spPr>
      </p:pic>
    </p:spTree>
    <p:extLst>
      <p:ext uri="{BB962C8B-B14F-4D97-AF65-F5344CB8AC3E}">
        <p14:creationId xmlns:p14="http://schemas.microsoft.com/office/powerpoint/2010/main" val="190326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Radius of Mounting </a:t>
            </a:r>
            <a:r>
              <a:rPr lang="en-US" dirty="0"/>
              <a:t>Holes: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Position two Mounting holes on the Board. One on top of the other. Then choose the Change Tool, and choose “…” to manually enter a value.  In this case 3.048mm Radius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838200" y="1752600"/>
            <a:ext cx="4448175" cy="4941771"/>
          </a:xfrm>
          <a:prstGeom prst="rect">
            <a:avLst/>
          </a:prstGeom>
        </p:spPr>
      </p:pic>
      <p:pic>
        <p:nvPicPr>
          <p:cNvPr id="4" name="Picture 3"/>
          <p:cNvPicPr>
            <a:picLocks noChangeAspect="1"/>
          </p:cNvPicPr>
          <p:nvPr/>
        </p:nvPicPr>
        <p:blipFill>
          <a:blip r:embed="rId3"/>
          <a:stretch>
            <a:fillRect/>
          </a:stretch>
        </p:blipFill>
        <p:spPr>
          <a:xfrm>
            <a:off x="5562600" y="2054166"/>
            <a:ext cx="1635673" cy="4338638"/>
          </a:xfrm>
          <a:prstGeom prst="rect">
            <a:avLst/>
          </a:prstGeom>
        </p:spPr>
      </p:pic>
      <p:pic>
        <p:nvPicPr>
          <p:cNvPr id="8" name="Picture 7"/>
          <p:cNvPicPr>
            <a:picLocks noChangeAspect="1"/>
          </p:cNvPicPr>
          <p:nvPr/>
        </p:nvPicPr>
        <p:blipFill>
          <a:blip r:embed="rId4"/>
          <a:stretch>
            <a:fillRect/>
          </a:stretch>
        </p:blipFill>
        <p:spPr>
          <a:xfrm>
            <a:off x="7871825" y="2545130"/>
            <a:ext cx="3020692" cy="2148740"/>
          </a:xfrm>
          <a:prstGeom prst="rect">
            <a:avLst/>
          </a:prstGeom>
        </p:spPr>
      </p:pic>
    </p:spTree>
    <p:extLst>
      <p:ext uri="{BB962C8B-B14F-4D97-AF65-F5344CB8AC3E}">
        <p14:creationId xmlns:p14="http://schemas.microsoft.com/office/powerpoint/2010/main" val="2523157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Repositioning Mounting Holes: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on the two Mounting Holes, and the Diameter will expand. Next, choose the Information Tool, and change the Coordinates of the first hole to X: 5.08mm, Y: 38.1MM. Change the Coordinates of the second hole to X: 5.08mm, Y: 5.08mm:</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057400"/>
            <a:ext cx="3962400" cy="4419600"/>
          </a:xfrm>
          <a:prstGeom prst="rect">
            <a:avLst/>
          </a:prstGeom>
        </p:spPr>
      </p:pic>
      <p:pic>
        <p:nvPicPr>
          <p:cNvPr id="6" name="Picture 5"/>
          <p:cNvPicPr>
            <a:picLocks noChangeAspect="1"/>
          </p:cNvPicPr>
          <p:nvPr/>
        </p:nvPicPr>
        <p:blipFill>
          <a:blip r:embed="rId3"/>
          <a:stretch>
            <a:fillRect/>
          </a:stretch>
        </p:blipFill>
        <p:spPr>
          <a:xfrm>
            <a:off x="5486400" y="2057400"/>
            <a:ext cx="3962400" cy="4363265"/>
          </a:xfrm>
          <a:prstGeom prst="rect">
            <a:avLst/>
          </a:prstGeom>
        </p:spPr>
      </p:pic>
    </p:spTree>
    <p:extLst>
      <p:ext uri="{BB962C8B-B14F-4D97-AF65-F5344CB8AC3E}">
        <p14:creationId xmlns:p14="http://schemas.microsoft.com/office/powerpoint/2010/main" val="179140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Repositioning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reposition the battery.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057400"/>
            <a:ext cx="3962400" cy="4419600"/>
          </a:xfrm>
          <a:prstGeom prst="rect">
            <a:avLst/>
          </a:prstGeom>
        </p:spPr>
      </p:pic>
      <p:pic>
        <p:nvPicPr>
          <p:cNvPr id="6" name="Picture 5"/>
          <p:cNvPicPr>
            <a:picLocks noChangeAspect="1"/>
          </p:cNvPicPr>
          <p:nvPr/>
        </p:nvPicPr>
        <p:blipFill>
          <a:blip r:embed="rId3"/>
          <a:stretch>
            <a:fillRect/>
          </a:stretch>
        </p:blipFill>
        <p:spPr>
          <a:xfrm>
            <a:off x="5486400" y="2057400"/>
            <a:ext cx="3962400" cy="4363265"/>
          </a:xfrm>
          <a:prstGeom prst="rect">
            <a:avLst/>
          </a:prstGeom>
        </p:spPr>
      </p:pic>
    </p:spTree>
    <p:extLst>
      <p:ext uri="{BB962C8B-B14F-4D97-AF65-F5344CB8AC3E}">
        <p14:creationId xmlns:p14="http://schemas.microsoft.com/office/powerpoint/2010/main" val="1773309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Repositioning Battery on Board Layout: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To move the Battery Holder, first use the Rotate Tool to Rotate it so the Positive Terminal is facing up. After, choose the Information Tool, and change the Coordinates of the part to X: 29.2mm, Y: 39.37MM. This will place the battery in the Horizontal middle of the Board.</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895725" y="2362200"/>
            <a:ext cx="3638550" cy="3429000"/>
          </a:xfrm>
          <a:prstGeom prst="rect">
            <a:avLst/>
          </a:prstGeom>
        </p:spPr>
      </p:pic>
      <p:pic>
        <p:nvPicPr>
          <p:cNvPr id="3" name="Picture 2"/>
          <p:cNvPicPr>
            <a:picLocks noChangeAspect="1"/>
          </p:cNvPicPr>
          <p:nvPr/>
        </p:nvPicPr>
        <p:blipFill>
          <a:blip r:embed="rId3"/>
          <a:stretch>
            <a:fillRect/>
          </a:stretch>
        </p:blipFill>
        <p:spPr>
          <a:xfrm>
            <a:off x="870724" y="1906826"/>
            <a:ext cx="2838450" cy="1712674"/>
          </a:xfrm>
          <a:prstGeom prst="rect">
            <a:avLst/>
          </a:prstGeom>
        </p:spPr>
      </p:pic>
      <p:pic>
        <p:nvPicPr>
          <p:cNvPr id="4" name="Picture 3"/>
          <p:cNvPicPr>
            <a:picLocks noChangeAspect="1"/>
          </p:cNvPicPr>
          <p:nvPr/>
        </p:nvPicPr>
        <p:blipFill>
          <a:blip r:embed="rId4"/>
          <a:stretch>
            <a:fillRect/>
          </a:stretch>
        </p:blipFill>
        <p:spPr>
          <a:xfrm>
            <a:off x="1223712" y="3619500"/>
            <a:ext cx="2132474" cy="3179524"/>
          </a:xfrm>
          <a:prstGeom prst="rect">
            <a:avLst/>
          </a:prstGeom>
        </p:spPr>
      </p:pic>
      <p:pic>
        <p:nvPicPr>
          <p:cNvPr id="5" name="Picture 4"/>
          <p:cNvPicPr>
            <a:picLocks noChangeAspect="1"/>
          </p:cNvPicPr>
          <p:nvPr/>
        </p:nvPicPr>
        <p:blipFill>
          <a:blip r:embed="rId5"/>
          <a:stretch>
            <a:fillRect/>
          </a:stretch>
        </p:blipFill>
        <p:spPr>
          <a:xfrm>
            <a:off x="7620000" y="2516973"/>
            <a:ext cx="4213999" cy="3119454"/>
          </a:xfrm>
          <a:prstGeom prst="rect">
            <a:avLst/>
          </a:prstGeom>
        </p:spPr>
      </p:pic>
    </p:spTree>
    <p:extLst>
      <p:ext uri="{BB962C8B-B14F-4D97-AF65-F5344CB8AC3E}">
        <p14:creationId xmlns:p14="http://schemas.microsoft.com/office/powerpoint/2010/main" val="652105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Eagle will create a new Project in Eagle’s default save location, and will request a name. Save it as “familab_pov.” If you mess up, you could right click, and choose to rename.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pic>
        <p:nvPicPr>
          <p:cNvPr id="3" name="Picture 2"/>
          <p:cNvPicPr>
            <a:picLocks noChangeAspect="1"/>
          </p:cNvPicPr>
          <p:nvPr/>
        </p:nvPicPr>
        <p:blipFill>
          <a:blip r:embed="rId3"/>
          <a:stretch>
            <a:fillRect/>
          </a:stretch>
        </p:blipFill>
        <p:spPr>
          <a:xfrm>
            <a:off x="2790823" y="2095500"/>
            <a:ext cx="5867400" cy="4171950"/>
          </a:xfrm>
          <a:prstGeom prst="rect">
            <a:avLst/>
          </a:prstGeom>
        </p:spPr>
      </p:pic>
    </p:spTree>
    <p:extLst>
      <p:ext uri="{BB962C8B-B14F-4D97-AF65-F5344CB8AC3E}">
        <p14:creationId xmlns:p14="http://schemas.microsoft.com/office/powerpoint/2010/main" val="2131352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Electronic Hobbyist supplier, Sparkfun offers their Eagle Libraries as Open Source on </a:t>
            </a:r>
            <a:r>
              <a:rPr lang="en-US" sz="1600" dirty="0" err="1" smtClean="0">
                <a:solidFill>
                  <a:srgbClr val="0064FF"/>
                </a:solidFill>
              </a:rPr>
              <a:t>Github</a:t>
            </a:r>
            <a:r>
              <a:rPr lang="en-US" sz="1600" dirty="0" smtClean="0">
                <a:solidFill>
                  <a:srgbClr val="0064FF"/>
                </a:solidFill>
              </a:rPr>
              <a:t>. It could </a:t>
            </a:r>
            <a:r>
              <a:rPr lang="en-US" sz="1600" dirty="0">
                <a:solidFill>
                  <a:srgbClr val="0064FF"/>
                </a:solidFill>
              </a:rPr>
              <a:t>be found at </a:t>
            </a:r>
            <a:r>
              <a:rPr lang="en-US" sz="1600" dirty="0">
                <a:solidFill>
                  <a:srgbClr val="0064FF"/>
                </a:solidFill>
                <a:hlinkClick r:id="rId2"/>
              </a:rPr>
              <a:t>https://</a:t>
            </a:r>
            <a:r>
              <a:rPr lang="en-US" sz="1600" dirty="0" smtClean="0">
                <a:solidFill>
                  <a:srgbClr val="0064FF"/>
                </a:solidFill>
                <a:hlinkClick r:id="rId2"/>
              </a:rPr>
              <a:t>github.com/sparkfun/SparkFun-Eagle-Libraries</a:t>
            </a:r>
            <a:r>
              <a:rPr lang="en-US" sz="1600" dirty="0" smtClean="0">
                <a:solidFill>
                  <a:srgbClr val="0064FF"/>
                </a:solidFill>
              </a:rPr>
              <a:t> There are many ways to grab files from </a:t>
            </a:r>
            <a:r>
              <a:rPr lang="en-US" sz="1600" dirty="0" err="1" smtClean="0">
                <a:solidFill>
                  <a:srgbClr val="0064FF"/>
                </a:solidFill>
              </a:rPr>
              <a:t>Github</a:t>
            </a:r>
            <a:r>
              <a:rPr lang="en-US" sz="1600" dirty="0" smtClean="0">
                <a:solidFill>
                  <a:srgbClr val="0064FF"/>
                </a:solidFill>
              </a:rPr>
              <a:t>, but for this class, we’ll choose to Download the ZIP. </a:t>
            </a:r>
            <a:endParaRPr lang="en-US" dirty="0" smtClean="0">
              <a:solidFill>
                <a:srgbClr val="0064FF"/>
              </a:solidFill>
            </a:endParaRPr>
          </a:p>
        </p:txBody>
      </p:sp>
      <p:pic>
        <p:nvPicPr>
          <p:cNvPr id="6" name="Picture 5"/>
          <p:cNvPicPr>
            <a:picLocks noChangeAspect="1"/>
          </p:cNvPicPr>
          <p:nvPr/>
        </p:nvPicPr>
        <p:blipFill>
          <a:blip r:embed="rId3"/>
          <a:stretch>
            <a:fillRect/>
          </a:stretch>
        </p:blipFill>
        <p:spPr>
          <a:xfrm>
            <a:off x="2362200" y="1981200"/>
            <a:ext cx="6400800" cy="4715483"/>
          </a:xfrm>
          <a:prstGeom prst="rect">
            <a:avLst/>
          </a:prstGeom>
        </p:spPr>
      </p:pic>
    </p:spTree>
    <p:extLst>
      <p:ext uri="{BB962C8B-B14F-4D97-AF65-F5344CB8AC3E}">
        <p14:creationId xmlns:p14="http://schemas.microsoft.com/office/powerpoint/2010/main" val="237991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you download the Libraries, unzip them. Where you unzip them doesn’t matter in the context of this class, but note where they end up.</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724150" y="2057400"/>
            <a:ext cx="5981700" cy="4381500"/>
          </a:xfrm>
          <a:prstGeom prst="rect">
            <a:avLst/>
          </a:prstGeom>
        </p:spPr>
      </p:pic>
    </p:spTree>
    <p:extLst>
      <p:ext uri="{BB962C8B-B14F-4D97-AF65-F5344CB8AC3E}">
        <p14:creationId xmlns:p14="http://schemas.microsoft.com/office/powerpoint/2010/main" val="143659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extraction, return to the Schematic, go to Library, and choose Use. Navigate to the extracted folder, </a:t>
            </a:r>
            <a:r>
              <a:rPr lang="en-US" sz="1600" dirty="0">
                <a:solidFill>
                  <a:srgbClr val="0064FF"/>
                </a:solidFill>
              </a:rPr>
              <a:t>and choose “</a:t>
            </a:r>
            <a:r>
              <a:rPr lang="en-US" sz="1600" dirty="0" err="1" smtClean="0">
                <a:solidFill>
                  <a:srgbClr val="0064FF"/>
                </a:solidFill>
              </a:rPr>
              <a:t>SparkFun-DigitalIC.lbr</a:t>
            </a:r>
            <a:r>
              <a:rPr lang="en-US" sz="1600" dirty="0" smtClean="0">
                <a:solidFill>
                  <a:srgbClr val="0064FF"/>
                </a:solidFill>
              </a:rPr>
              <a:t>”  </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5105400" y="2286000"/>
            <a:ext cx="6511398" cy="3200400"/>
          </a:xfrm>
          <a:prstGeom prst="rect">
            <a:avLst/>
          </a:prstGeom>
        </p:spPr>
      </p:pic>
      <p:pic>
        <p:nvPicPr>
          <p:cNvPr id="7" name="Picture 6"/>
          <p:cNvPicPr>
            <a:picLocks noChangeAspect="1"/>
          </p:cNvPicPr>
          <p:nvPr/>
        </p:nvPicPr>
        <p:blipFill>
          <a:blip r:embed="rId3"/>
          <a:stretch>
            <a:fillRect/>
          </a:stretch>
        </p:blipFill>
        <p:spPr>
          <a:xfrm>
            <a:off x="533400" y="2262438"/>
            <a:ext cx="4210050" cy="3248025"/>
          </a:xfrm>
          <a:prstGeom prst="rect">
            <a:avLst/>
          </a:prstGeom>
        </p:spPr>
      </p:pic>
    </p:spTree>
    <p:extLst>
      <p:ext uri="{BB962C8B-B14F-4D97-AF65-F5344CB8AC3E}">
        <p14:creationId xmlns:p14="http://schemas.microsoft.com/office/powerpoint/2010/main" val="179921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the Library is loaded, use the Add Tool, and search for “*</a:t>
            </a:r>
            <a:r>
              <a:rPr lang="en-US" sz="1600" dirty="0" err="1" smtClean="0">
                <a:solidFill>
                  <a:srgbClr val="0064FF"/>
                </a:solidFill>
              </a:rPr>
              <a:t>attiny</a:t>
            </a:r>
            <a:r>
              <a:rPr lang="en-US" sz="1600" dirty="0" smtClean="0">
                <a:solidFill>
                  <a:srgbClr val="0064FF"/>
                </a:solidFill>
              </a:rPr>
              <a:t>*” If the Sparkfun Library loaded, you should have a Device called ATTINY45. Expand it, and choose the Variant “ATTINY45TINY85-20-SMT”</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1376362" y="1981200"/>
            <a:ext cx="8372475" cy="4405804"/>
          </a:xfrm>
          <a:prstGeom prst="rect">
            <a:avLst/>
          </a:prstGeom>
        </p:spPr>
      </p:pic>
    </p:spTree>
    <p:extLst>
      <p:ext uri="{BB962C8B-B14F-4D97-AF65-F5344CB8AC3E}">
        <p14:creationId xmlns:p14="http://schemas.microsoft.com/office/powerpoint/2010/main" val="3862050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placing the Symbol for the ATTINY on the Schematic, connect PB0 to LED3 using the Wire Tool. However, let’s explore a different way to connect Symbols.</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131218" y="2057400"/>
            <a:ext cx="7167563" cy="4629204"/>
          </a:xfrm>
          <a:prstGeom prst="rect">
            <a:avLst/>
          </a:prstGeom>
        </p:spPr>
      </p:pic>
    </p:spTree>
    <p:extLst>
      <p:ext uri="{BB962C8B-B14F-4D97-AF65-F5344CB8AC3E}">
        <p14:creationId xmlns:p14="http://schemas.microsoft.com/office/powerpoint/2010/main" val="165961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
            </a:r>
            <a:r>
              <a:rPr lang="en-US" dirty="0" smtClean="0"/>
              <a:t>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use the Wire Tool to add unconnected Wire Connections as shown below.</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1919287" y="1752600"/>
            <a:ext cx="7591425" cy="4737000"/>
          </a:xfrm>
          <a:prstGeom prst="rect">
            <a:avLst/>
          </a:prstGeom>
        </p:spPr>
      </p:pic>
    </p:spTree>
    <p:extLst>
      <p:ext uri="{BB962C8B-B14F-4D97-AF65-F5344CB8AC3E}">
        <p14:creationId xmlns:p14="http://schemas.microsoft.com/office/powerpoint/2010/main" val="196621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Select the Label Tool, and now click on the individual Unconnected Wires. The Name of the Wire’s Net will appear, place the </a:t>
            </a:r>
            <a:r>
              <a:rPr lang="en-US" sz="1600" dirty="0">
                <a:solidFill>
                  <a:srgbClr val="0064FF"/>
                </a:solidFill>
              </a:rPr>
              <a:t>N</a:t>
            </a:r>
            <a:r>
              <a:rPr lang="en-US" sz="1600" dirty="0" smtClean="0">
                <a:solidFill>
                  <a:srgbClr val="0064FF"/>
                </a:solidFill>
              </a:rPr>
              <a:t>ame directly above the Wire.</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297748"/>
            <a:ext cx="4648200" cy="3373172"/>
          </a:xfrm>
          <a:prstGeom prst="rect">
            <a:avLst/>
          </a:prstGeom>
        </p:spPr>
      </p:pic>
      <p:pic>
        <p:nvPicPr>
          <p:cNvPr id="4" name="Picture 3"/>
          <p:cNvPicPr>
            <a:picLocks noChangeAspect="1"/>
          </p:cNvPicPr>
          <p:nvPr/>
        </p:nvPicPr>
        <p:blipFill>
          <a:blip r:embed="rId3"/>
          <a:stretch>
            <a:fillRect/>
          </a:stretch>
        </p:blipFill>
        <p:spPr>
          <a:xfrm>
            <a:off x="5791200" y="2297748"/>
            <a:ext cx="5292168" cy="3373172"/>
          </a:xfrm>
          <a:prstGeom prst="rect">
            <a:avLst/>
          </a:prstGeom>
        </p:spPr>
      </p:pic>
    </p:spTree>
    <p:extLst>
      <p:ext uri="{BB962C8B-B14F-4D97-AF65-F5344CB8AC3E}">
        <p14:creationId xmlns:p14="http://schemas.microsoft.com/office/powerpoint/2010/main" val="3115752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All the Pins with Labels.</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1820389" y="1905000"/>
            <a:ext cx="7789222" cy="4708636"/>
          </a:xfrm>
          <a:prstGeom prst="rect">
            <a:avLst/>
          </a:prstGeom>
        </p:spPr>
      </p:pic>
    </p:spTree>
    <p:extLst>
      <p:ext uri="{BB962C8B-B14F-4D97-AF65-F5344CB8AC3E}">
        <p14:creationId xmlns:p14="http://schemas.microsoft.com/office/powerpoint/2010/main" val="277713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we’ll use the Name Tool on the Net connected to PB1. In this case, the Net named “N$2.” Let’s change the Net name to the same name as the Pin it’s connected to, PB1.</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838200" y="1768642"/>
            <a:ext cx="5380516" cy="4495800"/>
          </a:xfrm>
          <a:prstGeom prst="rect">
            <a:avLst/>
          </a:prstGeom>
        </p:spPr>
      </p:pic>
      <p:pic>
        <p:nvPicPr>
          <p:cNvPr id="4" name="Picture 3"/>
          <p:cNvPicPr>
            <a:picLocks noChangeAspect="1"/>
          </p:cNvPicPr>
          <p:nvPr/>
        </p:nvPicPr>
        <p:blipFill>
          <a:blip r:embed="rId3"/>
          <a:stretch>
            <a:fillRect/>
          </a:stretch>
        </p:blipFill>
        <p:spPr>
          <a:xfrm>
            <a:off x="7519432" y="1804235"/>
            <a:ext cx="1847850" cy="1314450"/>
          </a:xfrm>
          <a:prstGeom prst="rect">
            <a:avLst/>
          </a:prstGeom>
        </p:spPr>
      </p:pic>
      <p:pic>
        <p:nvPicPr>
          <p:cNvPr id="5" name="Picture 4"/>
          <p:cNvPicPr>
            <a:picLocks noChangeAspect="1"/>
          </p:cNvPicPr>
          <p:nvPr/>
        </p:nvPicPr>
        <p:blipFill>
          <a:blip r:embed="rId4"/>
          <a:stretch>
            <a:fillRect/>
          </a:stretch>
        </p:blipFill>
        <p:spPr>
          <a:xfrm>
            <a:off x="6674396" y="3779920"/>
            <a:ext cx="3537921" cy="1990725"/>
          </a:xfrm>
          <a:prstGeom prst="rect">
            <a:avLst/>
          </a:prstGeom>
        </p:spPr>
      </p:pic>
    </p:spTree>
    <p:extLst>
      <p:ext uri="{BB962C8B-B14F-4D97-AF65-F5344CB8AC3E}">
        <p14:creationId xmlns:p14="http://schemas.microsoft.com/office/powerpoint/2010/main" val="3223013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use the Name Tool to rename the Net connected to LED2. Let’s name it PB1, as well. You’ll be asked if you’d like to connect the current Net to the already existing Net of PB1. Choose Yes.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1905000"/>
            <a:ext cx="6801293" cy="4343400"/>
          </a:xfrm>
          <a:prstGeom prst="rect">
            <a:avLst/>
          </a:prstGeom>
        </p:spPr>
      </p:pic>
      <p:pic>
        <p:nvPicPr>
          <p:cNvPr id="6" name="Picture 5"/>
          <p:cNvPicPr>
            <a:picLocks noChangeAspect="1"/>
          </p:cNvPicPr>
          <p:nvPr/>
        </p:nvPicPr>
        <p:blipFill>
          <a:blip r:embed="rId3"/>
          <a:stretch>
            <a:fillRect/>
          </a:stretch>
        </p:blipFill>
        <p:spPr>
          <a:xfrm>
            <a:off x="8382000" y="1905000"/>
            <a:ext cx="1971675" cy="1238250"/>
          </a:xfrm>
          <a:prstGeom prst="rect">
            <a:avLst/>
          </a:prstGeom>
        </p:spPr>
      </p:pic>
    </p:spTree>
    <p:extLst>
      <p:ext uri="{BB962C8B-B14F-4D97-AF65-F5344CB8AC3E}">
        <p14:creationId xmlns:p14="http://schemas.microsoft.com/office/powerpoint/2010/main" val="3065723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If successful in creating the project, Eagle will immediately load the new project for you:</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pic>
        <p:nvPicPr>
          <p:cNvPr id="5" name="Picture 4"/>
          <p:cNvPicPr>
            <a:picLocks noChangeAspect="1"/>
          </p:cNvPicPr>
          <p:nvPr/>
        </p:nvPicPr>
        <p:blipFill>
          <a:blip r:embed="rId3"/>
          <a:stretch>
            <a:fillRect/>
          </a:stretch>
        </p:blipFill>
        <p:spPr>
          <a:xfrm>
            <a:off x="2781300" y="2076450"/>
            <a:ext cx="5867400" cy="4171950"/>
          </a:xfrm>
          <a:prstGeom prst="rect">
            <a:avLst/>
          </a:prstGeom>
        </p:spPr>
      </p:pic>
    </p:spTree>
    <p:extLst>
      <p:ext uri="{BB962C8B-B14F-4D97-AF65-F5344CB8AC3E}">
        <p14:creationId xmlns:p14="http://schemas.microsoft.com/office/powerpoint/2010/main" val="1551150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Remotely Connecting Nets: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Using the Show Tool, you’ll notice that the two Nets have been connected without a direct wire on the schematic. Congratulations! </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1743836" y="2133600"/>
            <a:ext cx="7942327" cy="4291013"/>
          </a:xfrm>
          <a:prstGeom prst="rect">
            <a:avLst/>
          </a:prstGeom>
        </p:spPr>
      </p:pic>
    </p:spTree>
    <p:extLst>
      <p:ext uri="{BB962C8B-B14F-4D97-AF65-F5344CB8AC3E}">
        <p14:creationId xmlns:p14="http://schemas.microsoft.com/office/powerpoint/2010/main" val="3934228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Remotely Connecting Nets: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cut the direct </a:t>
            </a:r>
            <a:r>
              <a:rPr lang="en-US" sz="1600" dirty="0">
                <a:solidFill>
                  <a:srgbClr val="0064FF"/>
                </a:solidFill>
              </a:rPr>
              <a:t>c</a:t>
            </a:r>
            <a:r>
              <a:rPr lang="en-US" sz="1600" dirty="0" smtClean="0">
                <a:solidFill>
                  <a:srgbClr val="0064FF"/>
                </a:solidFill>
              </a:rPr>
              <a:t>onnection between PB0, and LED3, and use the Label Tool to place a label above each of the now separate Nets.</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533400" y="2362200"/>
            <a:ext cx="5341620" cy="2885925"/>
          </a:xfrm>
          <a:prstGeom prst="rect">
            <a:avLst/>
          </a:prstGeom>
        </p:spPr>
      </p:pic>
      <p:pic>
        <p:nvPicPr>
          <p:cNvPr id="2" name="Picture 1"/>
          <p:cNvPicPr>
            <a:picLocks noChangeAspect="1"/>
          </p:cNvPicPr>
          <p:nvPr/>
        </p:nvPicPr>
        <p:blipFill>
          <a:blip r:embed="rId3"/>
          <a:stretch>
            <a:fillRect/>
          </a:stretch>
        </p:blipFill>
        <p:spPr>
          <a:xfrm>
            <a:off x="6084570" y="2167712"/>
            <a:ext cx="5334000" cy="3274900"/>
          </a:xfrm>
          <a:prstGeom prst="rect">
            <a:avLst/>
          </a:prstGeom>
        </p:spPr>
      </p:pic>
    </p:spTree>
    <p:extLst>
      <p:ext uri="{BB962C8B-B14F-4D97-AF65-F5344CB8AC3E}">
        <p14:creationId xmlns:p14="http://schemas.microsoft.com/office/powerpoint/2010/main" val="121113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Remotely Connecting Nets: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connect the LEDs to the following Pins.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PB2&gt;LED1  </a:t>
            </a:r>
            <a:br>
              <a:rPr lang="en-US" sz="1600" dirty="0" smtClean="0">
                <a:solidFill>
                  <a:srgbClr val="0064FF"/>
                </a:solidFill>
              </a:rPr>
            </a:br>
            <a:r>
              <a:rPr lang="en-US" sz="1600" dirty="0" smtClean="0">
                <a:solidFill>
                  <a:srgbClr val="0064FF"/>
                </a:solidFill>
              </a:rPr>
              <a:t>PB1&gt;LED2</a:t>
            </a:r>
            <a:br>
              <a:rPr lang="en-US" sz="1600" dirty="0" smtClean="0">
                <a:solidFill>
                  <a:srgbClr val="0064FF"/>
                </a:solidFill>
              </a:rPr>
            </a:br>
            <a:r>
              <a:rPr lang="en-US" sz="1600" dirty="0" smtClean="0">
                <a:solidFill>
                  <a:srgbClr val="0064FF"/>
                </a:solidFill>
              </a:rPr>
              <a:t>PB0&gt;LED3</a:t>
            </a:r>
            <a:r>
              <a:rPr lang="en-US" sz="1600" dirty="0">
                <a:solidFill>
                  <a:srgbClr val="0064FF"/>
                </a:solidFill>
              </a:rPr>
              <a:t/>
            </a:r>
            <a:br>
              <a:rPr lang="en-US" sz="1600" dirty="0">
                <a:solidFill>
                  <a:srgbClr val="0064FF"/>
                </a:solidFill>
              </a:rPr>
            </a:br>
            <a:r>
              <a:rPr lang="en-US" sz="1600" dirty="0" smtClean="0">
                <a:solidFill>
                  <a:srgbClr val="0064FF"/>
                </a:solidFill>
              </a:rPr>
              <a:t>PB4&gt;LED4</a:t>
            </a:r>
            <a:br>
              <a:rPr lang="en-US" sz="1600" dirty="0" smtClean="0">
                <a:solidFill>
                  <a:srgbClr val="0064FF"/>
                </a:solidFill>
              </a:rPr>
            </a:br>
            <a:r>
              <a:rPr lang="en-US" sz="1600" dirty="0" smtClean="0">
                <a:solidFill>
                  <a:srgbClr val="0064FF"/>
                </a:solidFill>
              </a:rPr>
              <a:t>PB3&gt;LED5</a:t>
            </a:r>
          </a:p>
        </p:txBody>
      </p:sp>
      <p:pic>
        <p:nvPicPr>
          <p:cNvPr id="3" name="Picture 2"/>
          <p:cNvPicPr>
            <a:picLocks noChangeAspect="1"/>
          </p:cNvPicPr>
          <p:nvPr/>
        </p:nvPicPr>
        <p:blipFill>
          <a:blip r:embed="rId2"/>
          <a:stretch>
            <a:fillRect/>
          </a:stretch>
        </p:blipFill>
        <p:spPr>
          <a:xfrm>
            <a:off x="2324100" y="2242336"/>
            <a:ext cx="6477000" cy="3876524"/>
          </a:xfrm>
          <a:prstGeom prst="rect">
            <a:avLst/>
          </a:prstGeom>
        </p:spPr>
      </p:pic>
    </p:spTree>
    <p:extLst>
      <p:ext uri="{BB962C8B-B14F-4D97-AF65-F5344CB8AC3E}">
        <p14:creationId xmlns:p14="http://schemas.microsoft.com/office/powerpoint/2010/main" val="944884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Reorient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Switch back to the Board Layout Editor, and click on the ATTINY chip. We’re going to move it to X: 12.7, Y: 12.7. Also, change the Angle to 90. Angle is the manual way of changing the orientation of a part.</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sz="1600" dirty="0" smtClean="0">
              <a:solidFill>
                <a:srgbClr val="0064FF"/>
              </a:solidFill>
            </a:endParaRPr>
          </a:p>
        </p:txBody>
      </p:sp>
      <p:pic>
        <p:nvPicPr>
          <p:cNvPr id="4" name="Picture 3"/>
          <p:cNvPicPr>
            <a:picLocks noChangeAspect="1"/>
          </p:cNvPicPr>
          <p:nvPr/>
        </p:nvPicPr>
        <p:blipFill>
          <a:blip r:embed="rId2"/>
          <a:stretch>
            <a:fillRect/>
          </a:stretch>
        </p:blipFill>
        <p:spPr>
          <a:xfrm>
            <a:off x="4784558" y="1981200"/>
            <a:ext cx="2673735" cy="4038600"/>
          </a:xfrm>
          <a:prstGeom prst="rect">
            <a:avLst/>
          </a:prstGeom>
        </p:spPr>
      </p:pic>
      <p:pic>
        <p:nvPicPr>
          <p:cNvPr id="5" name="Picture 4"/>
          <p:cNvPicPr>
            <a:picLocks noChangeAspect="1"/>
          </p:cNvPicPr>
          <p:nvPr/>
        </p:nvPicPr>
        <p:blipFill>
          <a:blip r:embed="rId3"/>
          <a:stretch>
            <a:fillRect/>
          </a:stretch>
        </p:blipFill>
        <p:spPr>
          <a:xfrm>
            <a:off x="7594651" y="2496738"/>
            <a:ext cx="4086361" cy="3007521"/>
          </a:xfrm>
          <a:prstGeom prst="rect">
            <a:avLst/>
          </a:prstGeom>
        </p:spPr>
      </p:pic>
      <p:pic>
        <p:nvPicPr>
          <p:cNvPr id="6" name="Picture 5"/>
          <p:cNvPicPr>
            <a:picLocks noChangeAspect="1"/>
          </p:cNvPicPr>
          <p:nvPr/>
        </p:nvPicPr>
        <p:blipFill>
          <a:blip r:embed="rId4"/>
          <a:stretch>
            <a:fillRect/>
          </a:stretch>
        </p:blipFill>
        <p:spPr>
          <a:xfrm>
            <a:off x="381000" y="2560178"/>
            <a:ext cx="4267200" cy="2880643"/>
          </a:xfrm>
          <a:prstGeom prst="rect">
            <a:avLst/>
          </a:prstGeom>
        </p:spPr>
      </p:pic>
    </p:spTree>
    <p:extLst>
      <p:ext uri="{BB962C8B-B14F-4D97-AF65-F5344CB8AC3E}">
        <p14:creationId xmlns:p14="http://schemas.microsoft.com/office/powerpoint/2010/main" val="1456205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Our Eagle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re-open our Eagle Library, and add parts for an ISP Programmer, </a:t>
            </a:r>
            <a:r>
              <a:rPr lang="en-US" sz="1600" dirty="0" smtClean="0">
                <a:solidFill>
                  <a:srgbClr val="0064FF"/>
                </a:solidFill>
              </a:rPr>
              <a:t>a </a:t>
            </a:r>
            <a:r>
              <a:rPr lang="en-US" sz="1600" dirty="0" smtClean="0">
                <a:solidFill>
                  <a:srgbClr val="0064FF"/>
                </a:solidFill>
              </a:rPr>
              <a:t>Jumper for turning off and on the POV </a:t>
            </a:r>
            <a:r>
              <a:rPr lang="en-US" sz="1600" dirty="0" smtClean="0">
                <a:solidFill>
                  <a:srgbClr val="0064FF"/>
                </a:solidFill>
              </a:rPr>
              <a:t>Board, and structural pads to solder to. </a:t>
            </a:r>
            <a:r>
              <a:rPr lang="en-US" sz="1600" dirty="0" smtClean="0">
                <a:solidFill>
                  <a:srgbClr val="0064FF"/>
                </a:solidFill>
              </a:rPr>
              <a:t>We’ll also modify the Existing LED Part to allow for SMD Mounting.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762000" y="2286000"/>
            <a:ext cx="3181938" cy="3652838"/>
          </a:xfrm>
          <a:prstGeom prst="rect">
            <a:avLst/>
          </a:prstGeom>
        </p:spPr>
      </p:pic>
      <p:pic>
        <p:nvPicPr>
          <p:cNvPr id="8" name="Picture 7"/>
          <p:cNvPicPr>
            <a:picLocks noChangeAspect="1"/>
          </p:cNvPicPr>
          <p:nvPr/>
        </p:nvPicPr>
        <p:blipFill>
          <a:blip r:embed="rId3"/>
          <a:stretch>
            <a:fillRect/>
          </a:stretch>
        </p:blipFill>
        <p:spPr>
          <a:xfrm>
            <a:off x="4876800" y="4342247"/>
            <a:ext cx="4457700" cy="1753753"/>
          </a:xfrm>
          <a:prstGeom prst="rect">
            <a:avLst/>
          </a:prstGeom>
        </p:spPr>
      </p:pic>
      <p:pic>
        <p:nvPicPr>
          <p:cNvPr id="9" name="Picture 8"/>
          <p:cNvPicPr>
            <a:picLocks noChangeAspect="1"/>
          </p:cNvPicPr>
          <p:nvPr/>
        </p:nvPicPr>
        <p:blipFill>
          <a:blip r:embed="rId4"/>
          <a:stretch>
            <a:fillRect/>
          </a:stretch>
        </p:blipFill>
        <p:spPr>
          <a:xfrm>
            <a:off x="4419600" y="1981200"/>
            <a:ext cx="3124200" cy="2038248"/>
          </a:xfrm>
          <a:prstGeom prst="rect">
            <a:avLst/>
          </a:prstGeom>
        </p:spPr>
      </p:pic>
      <p:pic>
        <p:nvPicPr>
          <p:cNvPr id="2" name="Picture 1"/>
          <p:cNvPicPr>
            <a:picLocks noChangeAspect="1"/>
          </p:cNvPicPr>
          <p:nvPr/>
        </p:nvPicPr>
        <p:blipFill>
          <a:blip r:embed="rId5"/>
          <a:stretch>
            <a:fillRect/>
          </a:stretch>
        </p:blipFill>
        <p:spPr>
          <a:xfrm>
            <a:off x="7772400" y="2099516"/>
            <a:ext cx="4043363" cy="1801615"/>
          </a:xfrm>
          <a:prstGeom prst="rect">
            <a:avLst/>
          </a:prstGeom>
        </p:spPr>
      </p:pic>
    </p:spTree>
    <p:extLst>
      <p:ext uri="{BB962C8B-B14F-4D97-AF65-F5344CB8AC3E}">
        <p14:creationId xmlns:p14="http://schemas.microsoft.com/office/powerpoint/2010/main" val="3919981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a:t>
            </a:r>
            <a:r>
              <a:rPr lang="en-US" dirty="0" smtClean="0"/>
              <a:t>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First, for the ISP Programmer Footprint, we’ll create a Package  called “POV_ISP_CONNECTOR” .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762000" y="2286000"/>
            <a:ext cx="3181938" cy="3652838"/>
          </a:xfrm>
          <a:prstGeom prst="rect">
            <a:avLst/>
          </a:prstGeom>
        </p:spPr>
      </p:pic>
      <p:pic>
        <p:nvPicPr>
          <p:cNvPr id="2" name="Picture 1"/>
          <p:cNvPicPr>
            <a:picLocks noChangeAspect="1"/>
          </p:cNvPicPr>
          <p:nvPr/>
        </p:nvPicPr>
        <p:blipFill>
          <a:blip r:embed="rId3"/>
          <a:stretch>
            <a:fillRect/>
          </a:stretch>
        </p:blipFill>
        <p:spPr>
          <a:xfrm>
            <a:off x="4940510" y="2509837"/>
            <a:ext cx="4714875" cy="2219325"/>
          </a:xfrm>
          <a:prstGeom prst="rect">
            <a:avLst/>
          </a:prstGeom>
        </p:spPr>
      </p:pic>
    </p:spTree>
    <p:extLst>
      <p:ext uri="{BB962C8B-B14F-4D97-AF65-F5344CB8AC3E}">
        <p14:creationId xmlns:p14="http://schemas.microsoft.com/office/powerpoint/2010/main" val="314180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a:t>
            </a:r>
            <a:r>
              <a:rPr lang="en-US" dirty="0" smtClean="0"/>
              <a:t>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use the standard 2.54MM Grid as before. Place an SMD Pad at Location X:0, Y:0. The SMD Size will be </a:t>
            </a:r>
            <a:br>
              <a:rPr lang="en-US" sz="1600" dirty="0" smtClean="0">
                <a:solidFill>
                  <a:srgbClr val="0064FF"/>
                </a:solidFill>
              </a:rPr>
            </a:br>
            <a:r>
              <a:rPr lang="en-US" sz="1600" dirty="0" smtClean="0">
                <a:solidFill>
                  <a:srgbClr val="0064FF"/>
                </a:solidFill>
              </a:rPr>
              <a:t>(6 x 1.778) </a:t>
            </a:r>
          </a:p>
        </p:txBody>
      </p:sp>
      <p:pic>
        <p:nvPicPr>
          <p:cNvPr id="3" name="Picture 2"/>
          <p:cNvPicPr>
            <a:picLocks noChangeAspect="1"/>
          </p:cNvPicPr>
          <p:nvPr/>
        </p:nvPicPr>
        <p:blipFill>
          <a:blip r:embed="rId2"/>
          <a:stretch>
            <a:fillRect/>
          </a:stretch>
        </p:blipFill>
        <p:spPr>
          <a:xfrm>
            <a:off x="762000" y="2286000"/>
            <a:ext cx="3181938" cy="3652838"/>
          </a:xfrm>
          <a:prstGeom prst="rect">
            <a:avLst/>
          </a:prstGeom>
        </p:spPr>
      </p:pic>
      <p:pic>
        <p:nvPicPr>
          <p:cNvPr id="4" name="Picture 3"/>
          <p:cNvPicPr>
            <a:picLocks noChangeAspect="1"/>
          </p:cNvPicPr>
          <p:nvPr/>
        </p:nvPicPr>
        <p:blipFill>
          <a:blip r:embed="rId3"/>
          <a:stretch>
            <a:fillRect/>
          </a:stretch>
        </p:blipFill>
        <p:spPr>
          <a:xfrm>
            <a:off x="4114800" y="2347776"/>
            <a:ext cx="3724275" cy="3529286"/>
          </a:xfrm>
          <a:prstGeom prst="rect">
            <a:avLst/>
          </a:prstGeom>
        </p:spPr>
      </p:pic>
      <p:pic>
        <p:nvPicPr>
          <p:cNvPr id="5" name="Picture 4"/>
          <p:cNvPicPr>
            <a:picLocks noChangeAspect="1"/>
          </p:cNvPicPr>
          <p:nvPr/>
        </p:nvPicPr>
        <p:blipFill>
          <a:blip r:embed="rId4"/>
          <a:stretch>
            <a:fillRect/>
          </a:stretch>
        </p:blipFill>
        <p:spPr>
          <a:xfrm>
            <a:off x="8153400" y="3050381"/>
            <a:ext cx="3019425" cy="2124075"/>
          </a:xfrm>
          <a:prstGeom prst="rect">
            <a:avLst/>
          </a:prstGeom>
        </p:spPr>
      </p:pic>
    </p:spTree>
    <p:extLst>
      <p:ext uri="{BB962C8B-B14F-4D97-AF65-F5344CB8AC3E}">
        <p14:creationId xmlns:p14="http://schemas.microsoft.com/office/powerpoint/2010/main" val="4252983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a:t>
            </a:r>
            <a:r>
              <a:rPr lang="en-US" dirty="0" smtClean="0"/>
              <a:t>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use the Copy Tool to place three additional SMD Pads above the first, and also place two below the original. Each evenly spaced 2.54MM apart, vertically</a:t>
            </a:r>
            <a:r>
              <a:rPr lang="en-US" sz="1600" dirty="0">
                <a:solidFill>
                  <a:srgbClr val="0064FF"/>
                </a:solidFill>
              </a:rPr>
              <a:t>.</a:t>
            </a:r>
            <a:r>
              <a:rPr lang="en-US" sz="1600" dirty="0" smtClean="0">
                <a:solidFill>
                  <a:srgbClr val="0064FF"/>
                </a:solidFill>
              </a:rPr>
              <a:t> </a:t>
            </a:r>
          </a:p>
        </p:txBody>
      </p:sp>
      <p:pic>
        <p:nvPicPr>
          <p:cNvPr id="3" name="Picture 2"/>
          <p:cNvPicPr>
            <a:picLocks noChangeAspect="1"/>
          </p:cNvPicPr>
          <p:nvPr/>
        </p:nvPicPr>
        <p:blipFill>
          <a:blip r:embed="rId2"/>
          <a:stretch>
            <a:fillRect/>
          </a:stretch>
        </p:blipFill>
        <p:spPr>
          <a:xfrm>
            <a:off x="762000" y="2286000"/>
            <a:ext cx="3181938" cy="3652838"/>
          </a:xfrm>
          <a:prstGeom prst="rect">
            <a:avLst/>
          </a:prstGeom>
        </p:spPr>
      </p:pic>
      <p:pic>
        <p:nvPicPr>
          <p:cNvPr id="6" name="Picture 5"/>
          <p:cNvPicPr>
            <a:picLocks noChangeAspect="1"/>
          </p:cNvPicPr>
          <p:nvPr/>
        </p:nvPicPr>
        <p:blipFill>
          <a:blip r:embed="rId3"/>
          <a:stretch>
            <a:fillRect/>
          </a:stretch>
        </p:blipFill>
        <p:spPr>
          <a:xfrm>
            <a:off x="5410200" y="2550319"/>
            <a:ext cx="2305050" cy="3124200"/>
          </a:xfrm>
          <a:prstGeom prst="rect">
            <a:avLst/>
          </a:prstGeom>
        </p:spPr>
      </p:pic>
    </p:spTree>
    <p:extLst>
      <p:ext uri="{BB962C8B-B14F-4D97-AF65-F5344CB8AC3E}">
        <p14:creationId xmlns:p14="http://schemas.microsoft.com/office/powerpoint/2010/main" val="701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a:t>
            </a:r>
            <a:r>
              <a:rPr lang="en-US" dirty="0" smtClean="0"/>
              <a:t>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name the Pads. Name in the following order, from top to bottom:</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VCC</a:t>
            </a:r>
            <a:br>
              <a:rPr lang="en-US" sz="1600" dirty="0" smtClean="0">
                <a:solidFill>
                  <a:srgbClr val="0064FF"/>
                </a:solidFill>
              </a:rPr>
            </a:br>
            <a:r>
              <a:rPr lang="en-US" sz="1600" dirty="0" smtClean="0">
                <a:solidFill>
                  <a:srgbClr val="0064FF"/>
                </a:solidFill>
              </a:rPr>
              <a:t>SCK</a:t>
            </a:r>
            <a:br>
              <a:rPr lang="en-US" sz="1600" dirty="0" smtClean="0">
                <a:solidFill>
                  <a:srgbClr val="0064FF"/>
                </a:solidFill>
              </a:rPr>
            </a:br>
            <a:r>
              <a:rPr lang="en-US" sz="1600" dirty="0" smtClean="0">
                <a:solidFill>
                  <a:srgbClr val="0064FF"/>
                </a:solidFill>
              </a:rPr>
              <a:t>MISO</a:t>
            </a:r>
            <a:br>
              <a:rPr lang="en-US" sz="1600" dirty="0" smtClean="0">
                <a:solidFill>
                  <a:srgbClr val="0064FF"/>
                </a:solidFill>
              </a:rPr>
            </a:br>
            <a:r>
              <a:rPr lang="en-US" sz="1600" dirty="0" smtClean="0">
                <a:solidFill>
                  <a:srgbClr val="0064FF"/>
                </a:solidFill>
              </a:rPr>
              <a:t>MOSI</a:t>
            </a:r>
            <a:br>
              <a:rPr lang="en-US" sz="1600" dirty="0" smtClean="0">
                <a:solidFill>
                  <a:srgbClr val="0064FF"/>
                </a:solidFill>
              </a:rPr>
            </a:br>
            <a:r>
              <a:rPr lang="en-US" sz="1600" dirty="0" smtClean="0">
                <a:solidFill>
                  <a:srgbClr val="0064FF"/>
                </a:solidFill>
              </a:rPr>
              <a:t>GND</a:t>
            </a:r>
            <a:br>
              <a:rPr lang="en-US" sz="1600" dirty="0" smtClean="0">
                <a:solidFill>
                  <a:srgbClr val="0064FF"/>
                </a:solidFill>
              </a:rPr>
            </a:br>
            <a:r>
              <a:rPr lang="en-US" sz="1600" dirty="0" smtClean="0">
                <a:solidFill>
                  <a:srgbClr val="0064FF"/>
                </a:solidFill>
              </a:rPr>
              <a:t>RST</a:t>
            </a:r>
          </a:p>
        </p:txBody>
      </p:sp>
      <p:pic>
        <p:nvPicPr>
          <p:cNvPr id="6" name="Picture 5"/>
          <p:cNvPicPr>
            <a:picLocks noChangeAspect="1"/>
          </p:cNvPicPr>
          <p:nvPr/>
        </p:nvPicPr>
        <p:blipFill>
          <a:blip r:embed="rId2"/>
          <a:stretch>
            <a:fillRect/>
          </a:stretch>
        </p:blipFill>
        <p:spPr>
          <a:xfrm>
            <a:off x="5410200" y="2550319"/>
            <a:ext cx="2305050" cy="3124200"/>
          </a:xfrm>
          <a:prstGeom prst="rect">
            <a:avLst/>
          </a:prstGeom>
        </p:spPr>
      </p:pic>
    </p:spTree>
    <p:extLst>
      <p:ext uri="{BB962C8B-B14F-4D97-AF65-F5344CB8AC3E}">
        <p14:creationId xmlns:p14="http://schemas.microsoft.com/office/powerpoint/2010/main" val="1928013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Symbol:</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Schematic Symbol for the ISP Programmer. Name it “ISP_PROGRAM”</a:t>
            </a:r>
          </a:p>
        </p:txBody>
      </p:sp>
      <p:pic>
        <p:nvPicPr>
          <p:cNvPr id="2" name="Picture 1"/>
          <p:cNvPicPr>
            <a:picLocks noChangeAspect="1"/>
          </p:cNvPicPr>
          <p:nvPr/>
        </p:nvPicPr>
        <p:blipFill>
          <a:blip r:embed="rId2"/>
          <a:stretch>
            <a:fillRect/>
          </a:stretch>
        </p:blipFill>
        <p:spPr>
          <a:xfrm>
            <a:off x="3505200" y="2128837"/>
            <a:ext cx="4714875" cy="2981325"/>
          </a:xfrm>
          <a:prstGeom prst="rect">
            <a:avLst/>
          </a:prstGeom>
        </p:spPr>
      </p:pic>
    </p:spTree>
    <p:extLst>
      <p:ext uri="{BB962C8B-B14F-4D97-AF65-F5344CB8AC3E}">
        <p14:creationId xmlns:p14="http://schemas.microsoft.com/office/powerpoint/2010/main" val="1659784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With the new project created, and loaded, go back to the File menu, choose New, and select Schematic:</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pic>
        <p:nvPicPr>
          <p:cNvPr id="2" name="Picture 1"/>
          <p:cNvPicPr>
            <a:picLocks noChangeAspect="1"/>
          </p:cNvPicPr>
          <p:nvPr/>
        </p:nvPicPr>
        <p:blipFill>
          <a:blip r:embed="rId3"/>
          <a:stretch>
            <a:fillRect/>
          </a:stretch>
        </p:blipFill>
        <p:spPr>
          <a:xfrm>
            <a:off x="2786061" y="2076450"/>
            <a:ext cx="5876925" cy="4171950"/>
          </a:xfrm>
          <a:prstGeom prst="rect">
            <a:avLst/>
          </a:prstGeom>
        </p:spPr>
      </p:pic>
    </p:spTree>
    <p:extLst>
      <p:ext uri="{BB962C8B-B14F-4D97-AF65-F5344CB8AC3E}">
        <p14:creationId xmlns:p14="http://schemas.microsoft.com/office/powerpoint/2010/main" val="3865229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Symbol:</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Connect Pins to the Symbol with the following names.</a:t>
            </a:r>
          </a:p>
        </p:txBody>
      </p:sp>
      <p:pic>
        <p:nvPicPr>
          <p:cNvPr id="4" name="Picture 3"/>
          <p:cNvPicPr>
            <a:picLocks noChangeAspect="1"/>
          </p:cNvPicPr>
          <p:nvPr/>
        </p:nvPicPr>
        <p:blipFill>
          <a:blip r:embed="rId2"/>
          <a:stretch>
            <a:fillRect/>
          </a:stretch>
        </p:blipFill>
        <p:spPr>
          <a:xfrm>
            <a:off x="3609975" y="1938337"/>
            <a:ext cx="4210050" cy="3362325"/>
          </a:xfrm>
          <a:prstGeom prst="rect">
            <a:avLst/>
          </a:prstGeom>
        </p:spPr>
      </p:pic>
    </p:spTree>
    <p:extLst>
      <p:ext uri="{BB962C8B-B14F-4D97-AF65-F5344CB8AC3E}">
        <p14:creationId xmlns:p14="http://schemas.microsoft.com/office/powerpoint/2010/main" val="1241847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Device: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Create a new Device named “ISP_PROGRAM” </a:t>
            </a:r>
            <a:r>
              <a:rPr lang="en-US" sz="1600" dirty="0" smtClean="0">
                <a:solidFill>
                  <a:srgbClr val="0064FF"/>
                </a:solidFill>
              </a:rPr>
              <a:t>, Add the  “ISP_PROGRAM” Symbol, click New, and add the “POV_ISP_CONNECTOR” Package. Next, </a:t>
            </a:r>
            <a:r>
              <a:rPr lang="en-US" sz="1600" dirty="0" smtClean="0">
                <a:solidFill>
                  <a:srgbClr val="0064FF"/>
                </a:solidFill>
              </a:rPr>
              <a:t>connect the Package to the Symbol. Match the Names. </a:t>
            </a:r>
          </a:p>
        </p:txBody>
      </p:sp>
      <p:pic>
        <p:nvPicPr>
          <p:cNvPr id="2" name="Picture 1"/>
          <p:cNvPicPr>
            <a:picLocks noChangeAspect="1"/>
          </p:cNvPicPr>
          <p:nvPr/>
        </p:nvPicPr>
        <p:blipFill>
          <a:blip r:embed="rId2"/>
          <a:stretch>
            <a:fillRect/>
          </a:stretch>
        </p:blipFill>
        <p:spPr>
          <a:xfrm>
            <a:off x="1752600" y="1676400"/>
            <a:ext cx="7924800" cy="4970435"/>
          </a:xfrm>
          <a:prstGeom prst="rect">
            <a:avLst/>
          </a:prstGeom>
        </p:spPr>
      </p:pic>
    </p:spTree>
    <p:extLst>
      <p:ext uri="{BB962C8B-B14F-4D97-AF65-F5344CB8AC3E}">
        <p14:creationId xmlns:p14="http://schemas.microsoft.com/office/powerpoint/2010/main" val="410323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Jumper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Package for a Jumper to turn on and off the Board. Name it “JUMPER_SMD_SIDE”</a:t>
            </a:r>
          </a:p>
        </p:txBody>
      </p:sp>
      <p:pic>
        <p:nvPicPr>
          <p:cNvPr id="3" name="Picture 2"/>
          <p:cNvPicPr>
            <a:picLocks noChangeAspect="1"/>
          </p:cNvPicPr>
          <p:nvPr/>
        </p:nvPicPr>
        <p:blipFill>
          <a:blip r:embed="rId2"/>
          <a:stretch>
            <a:fillRect/>
          </a:stretch>
        </p:blipFill>
        <p:spPr>
          <a:xfrm>
            <a:off x="4343400" y="2128837"/>
            <a:ext cx="4714875" cy="2981325"/>
          </a:xfrm>
          <a:prstGeom prst="rect">
            <a:avLst/>
          </a:prstGeom>
        </p:spPr>
      </p:pic>
      <p:pic>
        <p:nvPicPr>
          <p:cNvPr id="4" name="Picture 3"/>
          <p:cNvPicPr>
            <a:picLocks noChangeAspect="1"/>
          </p:cNvPicPr>
          <p:nvPr/>
        </p:nvPicPr>
        <p:blipFill>
          <a:blip r:embed="rId3"/>
          <a:stretch>
            <a:fillRect/>
          </a:stretch>
        </p:blipFill>
        <p:spPr>
          <a:xfrm>
            <a:off x="533400" y="2457449"/>
            <a:ext cx="3562350" cy="2324100"/>
          </a:xfrm>
          <a:prstGeom prst="rect">
            <a:avLst/>
          </a:prstGeom>
        </p:spPr>
      </p:pic>
    </p:spTree>
    <p:extLst>
      <p:ext uri="{BB962C8B-B14F-4D97-AF65-F5344CB8AC3E}">
        <p14:creationId xmlns:p14="http://schemas.microsoft.com/office/powerpoint/2010/main" val="278156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Jumper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Make two pads, one at position X:0, Y:0, and one 2.54MM to the left of it. Name the Left Pad, 1, and the Right Pad, 2. Make both of pad dimensions 1.27 x 3.81</a:t>
            </a:r>
          </a:p>
        </p:txBody>
      </p:sp>
      <p:pic>
        <p:nvPicPr>
          <p:cNvPr id="2" name="Picture 1"/>
          <p:cNvPicPr>
            <a:picLocks noChangeAspect="1"/>
          </p:cNvPicPr>
          <p:nvPr/>
        </p:nvPicPr>
        <p:blipFill>
          <a:blip r:embed="rId2"/>
          <a:stretch>
            <a:fillRect/>
          </a:stretch>
        </p:blipFill>
        <p:spPr>
          <a:xfrm>
            <a:off x="533400" y="2457449"/>
            <a:ext cx="3562350" cy="2324100"/>
          </a:xfrm>
          <a:prstGeom prst="rect">
            <a:avLst/>
          </a:prstGeom>
        </p:spPr>
      </p:pic>
      <p:pic>
        <p:nvPicPr>
          <p:cNvPr id="4" name="Picture 3"/>
          <p:cNvPicPr>
            <a:picLocks noChangeAspect="1"/>
          </p:cNvPicPr>
          <p:nvPr/>
        </p:nvPicPr>
        <p:blipFill>
          <a:blip r:embed="rId3"/>
          <a:stretch>
            <a:fillRect/>
          </a:stretch>
        </p:blipFill>
        <p:spPr>
          <a:xfrm>
            <a:off x="5678905" y="1895474"/>
            <a:ext cx="3638550" cy="3448050"/>
          </a:xfrm>
          <a:prstGeom prst="rect">
            <a:avLst/>
          </a:prstGeom>
        </p:spPr>
      </p:pic>
    </p:spTree>
    <p:extLst>
      <p:ext uri="{BB962C8B-B14F-4D97-AF65-F5344CB8AC3E}">
        <p14:creationId xmlns:p14="http://schemas.microsoft.com/office/powerpoint/2010/main" val="3738486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t>
            </a:r>
            <a:r>
              <a:rPr lang="en-US" dirty="0" smtClean="0"/>
              <a:t>Jumper </a:t>
            </a:r>
            <a:r>
              <a:rPr lang="en-US" dirty="0" smtClean="0"/>
              <a:t>Symbol:</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Schematic Symbol for the </a:t>
            </a:r>
            <a:r>
              <a:rPr lang="en-US" sz="1600" dirty="0" smtClean="0">
                <a:solidFill>
                  <a:srgbClr val="0064FF"/>
                </a:solidFill>
              </a:rPr>
              <a:t>Jumper</a:t>
            </a:r>
            <a:r>
              <a:rPr lang="en-US" sz="1600" dirty="0" smtClean="0">
                <a:solidFill>
                  <a:srgbClr val="0064FF"/>
                </a:solidFill>
              </a:rPr>
              <a:t>. </a:t>
            </a:r>
            <a:r>
              <a:rPr lang="en-US" sz="1600" dirty="0" smtClean="0">
                <a:solidFill>
                  <a:srgbClr val="0064FF"/>
                </a:solidFill>
              </a:rPr>
              <a:t>Name it </a:t>
            </a:r>
            <a:r>
              <a:rPr lang="en-US" sz="1600" dirty="0" smtClean="0">
                <a:solidFill>
                  <a:srgbClr val="0064FF"/>
                </a:solidFill>
              </a:rPr>
              <a:t>“JUMPER”</a:t>
            </a: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3357562" y="2362200"/>
            <a:ext cx="4714875" cy="2981325"/>
          </a:xfrm>
          <a:prstGeom prst="rect">
            <a:avLst/>
          </a:prstGeom>
        </p:spPr>
      </p:pic>
    </p:spTree>
    <p:extLst>
      <p:ext uri="{BB962C8B-B14F-4D97-AF65-F5344CB8AC3E}">
        <p14:creationId xmlns:p14="http://schemas.microsoft.com/office/powerpoint/2010/main" val="1162132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Jumper Symbol:</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Create a Symbol for the Jumper by placing two Pins as shown below. Name the left Pin 1, and the Right Pin, 2</a:t>
            </a:r>
            <a:r>
              <a:rPr lang="en-US" sz="1600" dirty="0" smtClean="0">
                <a:solidFill>
                  <a:srgbClr val="0064FF"/>
                </a:solidFill>
              </a:rPr>
              <a:t>. Use the Text Tool to place “&gt;NAME” below the Symbol. </a:t>
            </a:r>
            <a:r>
              <a:rPr lang="en-US" sz="1600" dirty="0" smtClean="0">
                <a:solidFill>
                  <a:srgbClr val="0064FF"/>
                </a:solidFill>
              </a:rPr>
              <a:t>&gt;NAME acts as a placeholder for the Part Number. Place the text on the “95 Names” layer. </a:t>
            </a:r>
            <a:endParaRPr lang="en-US" sz="1600" dirty="0" smtClean="0">
              <a:solidFill>
                <a:srgbClr val="0064FF"/>
              </a:solidFill>
            </a:endParaRPr>
          </a:p>
        </p:txBody>
      </p:sp>
      <p:pic>
        <p:nvPicPr>
          <p:cNvPr id="5" name="Picture 4"/>
          <p:cNvPicPr>
            <a:picLocks noChangeAspect="1"/>
          </p:cNvPicPr>
          <p:nvPr/>
        </p:nvPicPr>
        <p:blipFill>
          <a:blip r:embed="rId2"/>
          <a:stretch>
            <a:fillRect/>
          </a:stretch>
        </p:blipFill>
        <p:spPr>
          <a:xfrm>
            <a:off x="6019800" y="1985960"/>
            <a:ext cx="3524250" cy="3267075"/>
          </a:xfrm>
          <a:prstGeom prst="rect">
            <a:avLst/>
          </a:prstGeom>
        </p:spPr>
      </p:pic>
      <p:pic>
        <p:nvPicPr>
          <p:cNvPr id="2" name="Picture 1"/>
          <p:cNvPicPr>
            <a:picLocks noChangeAspect="1"/>
          </p:cNvPicPr>
          <p:nvPr/>
        </p:nvPicPr>
        <p:blipFill>
          <a:blip r:embed="rId3"/>
          <a:stretch>
            <a:fillRect/>
          </a:stretch>
        </p:blipFill>
        <p:spPr>
          <a:xfrm>
            <a:off x="415018" y="2100259"/>
            <a:ext cx="5267325" cy="3038475"/>
          </a:xfrm>
          <a:prstGeom prst="rect">
            <a:avLst/>
          </a:prstGeom>
        </p:spPr>
      </p:pic>
    </p:spTree>
    <p:extLst>
      <p:ext uri="{BB962C8B-B14F-4D97-AF65-F5344CB8AC3E}">
        <p14:creationId xmlns:p14="http://schemas.microsoft.com/office/powerpoint/2010/main" val="330475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Jumper </a:t>
            </a:r>
            <a:r>
              <a:rPr lang="en-US" dirty="0" smtClean="0"/>
              <a:t>Device: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a:solidFill>
                  <a:srgbClr val="0064FF"/>
                </a:solidFill>
              </a:rPr>
              <a:t>Create a new Device named </a:t>
            </a:r>
            <a:r>
              <a:rPr lang="en-US" sz="1600" dirty="0" smtClean="0">
                <a:solidFill>
                  <a:srgbClr val="0064FF"/>
                </a:solidFill>
              </a:rPr>
              <a:t>“JUMPER” </a:t>
            </a:r>
            <a:r>
              <a:rPr lang="en-US" sz="1600" dirty="0">
                <a:solidFill>
                  <a:srgbClr val="0064FF"/>
                </a:solidFill>
              </a:rPr>
              <a:t>, Add the  </a:t>
            </a:r>
            <a:r>
              <a:rPr lang="en-US" sz="1600" dirty="0" smtClean="0">
                <a:solidFill>
                  <a:srgbClr val="0064FF"/>
                </a:solidFill>
              </a:rPr>
              <a:t>“JUMPER” </a:t>
            </a:r>
            <a:r>
              <a:rPr lang="en-US" sz="1600" dirty="0">
                <a:solidFill>
                  <a:srgbClr val="0064FF"/>
                </a:solidFill>
              </a:rPr>
              <a:t>Symbol, click New, and add the “POV_ISP_CONNECTOR” Package. Next, connect the Package to the Symbol. Match the Names. </a:t>
            </a:r>
          </a:p>
        </p:txBody>
      </p:sp>
      <p:pic>
        <p:nvPicPr>
          <p:cNvPr id="3" name="Picture 2"/>
          <p:cNvPicPr>
            <a:picLocks noChangeAspect="1"/>
          </p:cNvPicPr>
          <p:nvPr/>
        </p:nvPicPr>
        <p:blipFill>
          <a:blip r:embed="rId2"/>
          <a:stretch>
            <a:fillRect/>
          </a:stretch>
        </p:blipFill>
        <p:spPr>
          <a:xfrm>
            <a:off x="1351359" y="1828800"/>
            <a:ext cx="8422482" cy="4815946"/>
          </a:xfrm>
          <a:prstGeom prst="rect">
            <a:avLst/>
          </a:prstGeom>
        </p:spPr>
      </p:pic>
    </p:spTree>
    <p:extLst>
      <p:ext uri="{BB962C8B-B14F-4D97-AF65-F5344CB8AC3E}">
        <p14:creationId xmlns:p14="http://schemas.microsoft.com/office/powerpoint/2010/main" val="499949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a:t>
            </a:r>
            <a:r>
              <a:rPr lang="en-US" dirty="0" smtClean="0"/>
              <a:t>Mounting Pad Package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Package for </a:t>
            </a:r>
            <a:r>
              <a:rPr lang="en-US" sz="1600" dirty="0" smtClean="0">
                <a:solidFill>
                  <a:srgbClr val="0064FF"/>
                </a:solidFill>
              </a:rPr>
              <a:t>mounting pads that could be used to solder the PCB to a motor mount. </a:t>
            </a:r>
            <a:r>
              <a:rPr lang="en-US" sz="1600" dirty="0" smtClean="0">
                <a:solidFill>
                  <a:srgbClr val="0064FF"/>
                </a:solidFill>
              </a:rPr>
              <a:t>Name it </a:t>
            </a:r>
            <a:r>
              <a:rPr lang="en-US" sz="1600" dirty="0" smtClean="0">
                <a:solidFill>
                  <a:srgbClr val="0064FF"/>
                </a:solidFill>
              </a:rPr>
              <a:t>“MOUNTING_PADS”</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228601" y="2641933"/>
            <a:ext cx="3810000" cy="1697634"/>
          </a:xfrm>
          <a:prstGeom prst="rect">
            <a:avLst/>
          </a:prstGeom>
        </p:spPr>
      </p:pic>
      <p:pic>
        <p:nvPicPr>
          <p:cNvPr id="5" name="Picture 4"/>
          <p:cNvPicPr>
            <a:picLocks noChangeAspect="1"/>
          </p:cNvPicPr>
          <p:nvPr/>
        </p:nvPicPr>
        <p:blipFill>
          <a:blip r:embed="rId3"/>
          <a:stretch>
            <a:fillRect/>
          </a:stretch>
        </p:blipFill>
        <p:spPr>
          <a:xfrm>
            <a:off x="4953000" y="2133600"/>
            <a:ext cx="4714875" cy="2981325"/>
          </a:xfrm>
          <a:prstGeom prst="rect">
            <a:avLst/>
          </a:prstGeom>
        </p:spPr>
      </p:pic>
    </p:spTree>
    <p:extLst>
      <p:ext uri="{BB962C8B-B14F-4D97-AF65-F5344CB8AC3E}">
        <p14:creationId xmlns:p14="http://schemas.microsoft.com/office/powerpoint/2010/main" val="1043596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a:t>
            </a:r>
            <a:r>
              <a:rPr lang="en-US" dirty="0" smtClean="0"/>
              <a:t>Mounting Pad Package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place two SMD Pads on the Editor, and change the properties, as follows. One will be at X: -4.5,Y: 0, while the other will be at X: 4.5, Y: 0. Both should be sized 6mmx6mm. The Names do not matter, as we won’t be connecting them.</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228601" y="2641933"/>
            <a:ext cx="3810000" cy="1697634"/>
          </a:xfrm>
          <a:prstGeom prst="rect">
            <a:avLst/>
          </a:prstGeom>
        </p:spPr>
      </p:pic>
      <p:pic>
        <p:nvPicPr>
          <p:cNvPr id="3" name="Picture 2"/>
          <p:cNvPicPr>
            <a:picLocks noChangeAspect="1"/>
          </p:cNvPicPr>
          <p:nvPr/>
        </p:nvPicPr>
        <p:blipFill>
          <a:blip r:embed="rId3"/>
          <a:stretch>
            <a:fillRect/>
          </a:stretch>
        </p:blipFill>
        <p:spPr>
          <a:xfrm>
            <a:off x="4343400" y="1895475"/>
            <a:ext cx="3638550" cy="3448050"/>
          </a:xfrm>
          <a:prstGeom prst="rect">
            <a:avLst/>
          </a:prstGeom>
        </p:spPr>
      </p:pic>
      <p:pic>
        <p:nvPicPr>
          <p:cNvPr id="4" name="Picture 3"/>
          <p:cNvPicPr>
            <a:picLocks noChangeAspect="1"/>
          </p:cNvPicPr>
          <p:nvPr/>
        </p:nvPicPr>
        <p:blipFill>
          <a:blip r:embed="rId4"/>
          <a:stretch>
            <a:fillRect/>
          </a:stretch>
        </p:blipFill>
        <p:spPr>
          <a:xfrm>
            <a:off x="8077200" y="1889046"/>
            <a:ext cx="3638550" cy="3448050"/>
          </a:xfrm>
          <a:prstGeom prst="rect">
            <a:avLst/>
          </a:prstGeom>
        </p:spPr>
      </p:pic>
    </p:spTree>
    <p:extLst>
      <p:ext uri="{BB962C8B-B14F-4D97-AF65-F5344CB8AC3E}">
        <p14:creationId xmlns:p14="http://schemas.microsoft.com/office/powerpoint/2010/main" val="2960367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a:t>
            </a:r>
            <a:r>
              <a:rPr lang="en-US" dirty="0" smtClean="0"/>
              <a:t>Mounting Pad Symbol:</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Symbol for the Mounting Pads. Go to Library &gt; Symbol, and name it “MOUNTING_PADS”</a:t>
            </a:r>
            <a:endParaRPr lang="en-US" sz="1600" dirty="0" smtClean="0">
              <a:solidFill>
                <a:srgbClr val="0064FF"/>
              </a:solidFill>
            </a:endParaRPr>
          </a:p>
        </p:txBody>
      </p:sp>
      <p:pic>
        <p:nvPicPr>
          <p:cNvPr id="5" name="Picture 4"/>
          <p:cNvPicPr>
            <a:picLocks noChangeAspect="1"/>
          </p:cNvPicPr>
          <p:nvPr/>
        </p:nvPicPr>
        <p:blipFill>
          <a:blip r:embed="rId2"/>
          <a:stretch>
            <a:fillRect/>
          </a:stretch>
        </p:blipFill>
        <p:spPr>
          <a:xfrm>
            <a:off x="3357562" y="2128837"/>
            <a:ext cx="4714875" cy="2981325"/>
          </a:xfrm>
          <a:prstGeom prst="rect">
            <a:avLst/>
          </a:prstGeom>
        </p:spPr>
      </p:pic>
    </p:spTree>
    <p:extLst>
      <p:ext uri="{BB962C8B-B14F-4D97-AF65-F5344CB8AC3E}">
        <p14:creationId xmlns:p14="http://schemas.microsoft.com/office/powerpoint/2010/main" val="2768417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Let’s first save our schematic. Right now the schematic is just known as “</a:t>
            </a:r>
            <a:r>
              <a:rPr lang="en-US" dirty="0" err="1" smtClean="0">
                <a:solidFill>
                  <a:srgbClr val="0064FF"/>
                </a:solidFill>
              </a:rPr>
              <a:t>untitled.sch</a:t>
            </a:r>
            <a:r>
              <a:rPr lang="en-US" dirty="0" smtClean="0">
                <a:solidFill>
                  <a:srgbClr val="0064FF"/>
                </a:solidFill>
              </a:rPr>
              <a:t>,” and will be located in our Project’s directory.</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6" name="Picture 5"/>
          <p:cNvPicPr>
            <a:picLocks noChangeAspect="1"/>
          </p:cNvPicPr>
          <p:nvPr/>
        </p:nvPicPr>
        <p:blipFill>
          <a:blip r:embed="rId2"/>
          <a:stretch>
            <a:fillRect/>
          </a:stretch>
        </p:blipFill>
        <p:spPr>
          <a:xfrm>
            <a:off x="2786061" y="2085975"/>
            <a:ext cx="5867400" cy="4171950"/>
          </a:xfrm>
          <a:prstGeom prst="rect">
            <a:avLst/>
          </a:prstGeom>
        </p:spPr>
      </p:pic>
    </p:spTree>
    <p:extLst>
      <p:ext uri="{BB962C8B-B14F-4D97-AF65-F5344CB8AC3E}">
        <p14:creationId xmlns:p14="http://schemas.microsoft.com/office/powerpoint/2010/main" val="2656300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a:t>
            </a:r>
            <a:r>
              <a:rPr lang="en-US" dirty="0" smtClean="0"/>
              <a:t>Mounting Pad Symbol:</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create the Symbol. What it looks like does not matter much, as it will act as a placeholder. We will not connect any Pins to it.</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3657600" y="2590800"/>
            <a:ext cx="3590925" cy="2362200"/>
          </a:xfrm>
          <a:prstGeom prst="rect">
            <a:avLst/>
          </a:prstGeom>
        </p:spPr>
      </p:pic>
    </p:spTree>
    <p:extLst>
      <p:ext uri="{BB962C8B-B14F-4D97-AF65-F5344CB8AC3E}">
        <p14:creationId xmlns:p14="http://schemas.microsoft.com/office/powerpoint/2010/main" val="18162407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a:t>
            </a:r>
            <a:r>
              <a:rPr lang="en-US" dirty="0" smtClean="0"/>
              <a:t>Mounting Pad Device: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we’ll connect the placeholder symbol to the Mounting Pads Package. Create a new device named “MOUNTING_PADS”</a:t>
            </a:r>
            <a:endParaRPr lang="en-US" sz="1600" dirty="0" smtClean="0">
              <a:solidFill>
                <a:srgbClr val="0064FF"/>
              </a:solidFill>
            </a:endParaRPr>
          </a:p>
        </p:txBody>
      </p:sp>
      <p:pic>
        <p:nvPicPr>
          <p:cNvPr id="4" name="Picture 3"/>
          <p:cNvPicPr>
            <a:picLocks noChangeAspect="1"/>
          </p:cNvPicPr>
          <p:nvPr/>
        </p:nvPicPr>
        <p:blipFill>
          <a:blip r:embed="rId2"/>
          <a:stretch>
            <a:fillRect/>
          </a:stretch>
        </p:blipFill>
        <p:spPr>
          <a:xfrm>
            <a:off x="3357562" y="2128837"/>
            <a:ext cx="4714875" cy="2981325"/>
          </a:xfrm>
          <a:prstGeom prst="rect">
            <a:avLst/>
          </a:prstGeom>
        </p:spPr>
      </p:pic>
    </p:spTree>
    <p:extLst>
      <p:ext uri="{BB962C8B-B14F-4D97-AF65-F5344CB8AC3E}">
        <p14:creationId xmlns:p14="http://schemas.microsoft.com/office/powerpoint/2010/main" val="13532131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a:t>
            </a:r>
            <a:r>
              <a:rPr lang="en-US" dirty="0" smtClean="0"/>
              <a:t>Mounting Pad Device: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it’s simply a matter of adding the “MOUNTING_PADS” Symbol, and the “MOUNTING_PADS” Package. Nothing will need to be connected, as our symbol has no pins.</a:t>
            </a: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1747837" y="2133600"/>
            <a:ext cx="7629525" cy="4362536"/>
          </a:xfrm>
          <a:prstGeom prst="rect">
            <a:avLst/>
          </a:prstGeom>
        </p:spPr>
      </p:pic>
    </p:spTree>
    <p:extLst>
      <p:ext uri="{BB962C8B-B14F-4D97-AF65-F5344CB8AC3E}">
        <p14:creationId xmlns:p14="http://schemas.microsoft.com/office/powerpoint/2010/main" val="1783514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Modifying an Existing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For the LED Package modification, we’ll be adding a new Package Variant to the LED Device in the LED Library. Go to  File &gt; Open. Open “</a:t>
            </a:r>
            <a:r>
              <a:rPr lang="en-US" sz="1600" dirty="0" err="1" smtClean="0">
                <a:solidFill>
                  <a:srgbClr val="0064FF"/>
                </a:solidFill>
              </a:rPr>
              <a:t>led.lbr</a:t>
            </a:r>
            <a:r>
              <a:rPr lang="en-US" sz="1600" dirty="0" smtClean="0">
                <a:solidFill>
                  <a:srgbClr val="0064FF"/>
                </a:solidFill>
              </a:rPr>
              <a:t>”</a:t>
            </a:r>
            <a:endParaRPr lang="en-US" sz="1600" dirty="0" smtClean="0">
              <a:solidFill>
                <a:srgbClr val="0064FF"/>
              </a:solidFill>
            </a:endParaRPr>
          </a:p>
        </p:txBody>
      </p:sp>
      <p:pic>
        <p:nvPicPr>
          <p:cNvPr id="6" name="Picture 5"/>
          <p:cNvPicPr>
            <a:picLocks noChangeAspect="1"/>
          </p:cNvPicPr>
          <p:nvPr/>
        </p:nvPicPr>
        <p:blipFill>
          <a:blip r:embed="rId2"/>
          <a:stretch>
            <a:fillRect/>
          </a:stretch>
        </p:blipFill>
        <p:spPr>
          <a:xfrm>
            <a:off x="1228725" y="2133600"/>
            <a:ext cx="8972550" cy="4410075"/>
          </a:xfrm>
          <a:prstGeom prst="rect">
            <a:avLst/>
          </a:prstGeom>
        </p:spPr>
      </p:pic>
    </p:spTree>
    <p:extLst>
      <p:ext uri="{BB962C8B-B14F-4D97-AF65-F5344CB8AC3E}">
        <p14:creationId xmlns:p14="http://schemas.microsoft.com/office/powerpoint/2010/main" val="2364188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Modifying an Existing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We’re going a variant of the “LED5MM” Package. First we’ll need to open it. Go to Library &gt; Package, and in the Edit Window, choose LED5MM</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3357562" y="2128837"/>
            <a:ext cx="4714875" cy="2981325"/>
          </a:xfrm>
          <a:prstGeom prst="rect">
            <a:avLst/>
          </a:prstGeom>
        </p:spPr>
      </p:pic>
    </p:spTree>
    <p:extLst>
      <p:ext uri="{BB962C8B-B14F-4D97-AF65-F5344CB8AC3E}">
        <p14:creationId xmlns:p14="http://schemas.microsoft.com/office/powerpoint/2010/main" val="2303424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Copying LED5MM into another Package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With the Package open, use the Group Tool to highlight everything. Then type copy into the command bar.</a:t>
            </a:r>
            <a:endParaRPr lang="en-US" sz="1600" dirty="0" smtClean="0">
              <a:solidFill>
                <a:srgbClr val="0064FF"/>
              </a:solidFill>
            </a:endParaRPr>
          </a:p>
        </p:txBody>
      </p:sp>
      <p:pic>
        <p:nvPicPr>
          <p:cNvPr id="4" name="Picture 3"/>
          <p:cNvPicPr>
            <a:picLocks noChangeAspect="1"/>
          </p:cNvPicPr>
          <p:nvPr/>
        </p:nvPicPr>
        <p:blipFill>
          <a:blip r:embed="rId2"/>
          <a:stretch>
            <a:fillRect/>
          </a:stretch>
        </p:blipFill>
        <p:spPr>
          <a:xfrm>
            <a:off x="1657600" y="2057400"/>
            <a:ext cx="8114799" cy="4640014"/>
          </a:xfrm>
          <a:prstGeom prst="rect">
            <a:avLst/>
          </a:prstGeom>
        </p:spPr>
      </p:pic>
    </p:spTree>
    <p:extLst>
      <p:ext uri="{BB962C8B-B14F-4D97-AF65-F5344CB8AC3E}">
        <p14:creationId xmlns:p14="http://schemas.microsoft.com/office/powerpoint/2010/main" val="3125959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57599" y="2057401"/>
            <a:ext cx="8142855" cy="4656056"/>
          </a:xfrm>
          <a:prstGeom prst="rect">
            <a:avLst/>
          </a:prstGeom>
        </p:spPr>
      </p:pic>
      <p:sp>
        <p:nvSpPr>
          <p:cNvPr id="13" name="Title 12"/>
          <p:cNvSpPr>
            <a:spLocks noGrp="1"/>
          </p:cNvSpPr>
          <p:nvPr>
            <p:ph type="title"/>
          </p:nvPr>
        </p:nvSpPr>
        <p:spPr>
          <a:xfrm>
            <a:off x="533400" y="228600"/>
            <a:ext cx="10058400" cy="762000"/>
          </a:xfrm>
        </p:spPr>
        <p:txBody>
          <a:bodyPr>
            <a:normAutofit/>
          </a:bodyPr>
          <a:lstStyle/>
          <a:p>
            <a:r>
              <a:rPr lang="en-US" dirty="0" smtClean="0"/>
              <a:t>Copying LED5MM into another Package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the Group has been copied into the clipboard, the Stop Symbol will illuminate to indicate that the Group has been copied into the clipboard.</a:t>
            </a:r>
            <a:endParaRPr lang="en-US" sz="1600" dirty="0" smtClean="0">
              <a:solidFill>
                <a:srgbClr val="0064FF"/>
              </a:solidFill>
            </a:endParaRPr>
          </a:p>
        </p:txBody>
      </p:sp>
    </p:spTree>
    <p:extLst>
      <p:ext uri="{BB962C8B-B14F-4D97-AF65-F5344CB8AC3E}">
        <p14:creationId xmlns:p14="http://schemas.microsoft.com/office/powerpoint/2010/main" val="1969774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Copying LED5MM into another Package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Go back to File &gt; Package, and let’s create a new Package named “LED5MM_SMD_SIDE”</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3357562" y="2128837"/>
            <a:ext cx="4714875" cy="2981325"/>
          </a:xfrm>
          <a:prstGeom prst="rect">
            <a:avLst/>
          </a:prstGeom>
        </p:spPr>
      </p:pic>
    </p:spTree>
    <p:extLst>
      <p:ext uri="{BB962C8B-B14F-4D97-AF65-F5344CB8AC3E}">
        <p14:creationId xmlns:p14="http://schemas.microsoft.com/office/powerpoint/2010/main" val="2285334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Copying LED5MM into another Package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Paste Tool, and line up the LED symbol to the center of the Origin Point, as it was before.</a:t>
            </a: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2765036" y="2027822"/>
            <a:ext cx="5899927" cy="4048125"/>
          </a:xfrm>
          <a:prstGeom prst="rect">
            <a:avLst/>
          </a:prstGeom>
        </p:spPr>
      </p:pic>
    </p:spTree>
    <p:extLst>
      <p:ext uri="{BB962C8B-B14F-4D97-AF65-F5344CB8AC3E}">
        <p14:creationId xmlns:p14="http://schemas.microsoft.com/office/powerpoint/2010/main" val="2585167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Copying LED5MM into another Package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remove the Through Holes, and </a:t>
            </a:r>
            <a:r>
              <a:rPr lang="en-US" sz="1600" dirty="0">
                <a:solidFill>
                  <a:srgbClr val="0064FF"/>
                </a:solidFill>
              </a:rPr>
              <a:t>r</a:t>
            </a:r>
            <a:r>
              <a:rPr lang="en-US" sz="1600" dirty="0" smtClean="0">
                <a:solidFill>
                  <a:srgbClr val="0064FF"/>
                </a:solidFill>
              </a:rPr>
              <a:t>eplace the SMD Pads. Name the Left Pad “A” for Anode, and the Right Pad “C” for Cathode. </a:t>
            </a:r>
            <a:endParaRPr lang="en-US" sz="1600" dirty="0" smtClean="0">
              <a:solidFill>
                <a:srgbClr val="0064FF"/>
              </a:solidFill>
            </a:endParaRPr>
          </a:p>
        </p:txBody>
      </p:sp>
      <p:pic>
        <p:nvPicPr>
          <p:cNvPr id="4" name="Picture 3"/>
          <p:cNvPicPr>
            <a:picLocks noChangeAspect="1"/>
          </p:cNvPicPr>
          <p:nvPr/>
        </p:nvPicPr>
        <p:blipFill>
          <a:blip r:embed="rId2"/>
          <a:stretch>
            <a:fillRect/>
          </a:stretch>
        </p:blipFill>
        <p:spPr>
          <a:xfrm>
            <a:off x="762000" y="2085975"/>
            <a:ext cx="5143500" cy="3067050"/>
          </a:xfrm>
          <a:prstGeom prst="rect">
            <a:avLst/>
          </a:prstGeom>
        </p:spPr>
      </p:pic>
      <p:pic>
        <p:nvPicPr>
          <p:cNvPr id="5" name="Picture 4"/>
          <p:cNvPicPr>
            <a:picLocks noChangeAspect="1"/>
          </p:cNvPicPr>
          <p:nvPr/>
        </p:nvPicPr>
        <p:blipFill>
          <a:blip r:embed="rId3"/>
          <a:stretch>
            <a:fillRect/>
          </a:stretch>
        </p:blipFill>
        <p:spPr>
          <a:xfrm>
            <a:off x="6172200" y="2333625"/>
            <a:ext cx="5267325" cy="2571750"/>
          </a:xfrm>
          <a:prstGeom prst="rect">
            <a:avLst/>
          </a:prstGeom>
        </p:spPr>
      </p:pic>
    </p:spTree>
    <p:extLst>
      <p:ext uri="{BB962C8B-B14F-4D97-AF65-F5344CB8AC3E}">
        <p14:creationId xmlns:p14="http://schemas.microsoft.com/office/powerpoint/2010/main" val="2503952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Let’s first save our schematic. Right now the schematic is just known as “</a:t>
            </a:r>
            <a:r>
              <a:rPr lang="en-US" dirty="0" err="1" smtClean="0">
                <a:solidFill>
                  <a:srgbClr val="0064FF"/>
                </a:solidFill>
              </a:rPr>
              <a:t>untitled.sch</a:t>
            </a:r>
            <a:r>
              <a:rPr lang="en-US" dirty="0" smtClean="0">
                <a:solidFill>
                  <a:srgbClr val="0064FF"/>
                </a:solidFill>
              </a:rPr>
              <a:t>,” and will be located in the program’s default saving location.</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86061" y="2076450"/>
            <a:ext cx="5867400" cy="4171950"/>
          </a:xfrm>
          <a:prstGeom prst="rect">
            <a:avLst/>
          </a:prstGeom>
        </p:spPr>
      </p:pic>
    </p:spTree>
    <p:extLst>
      <p:ext uri="{BB962C8B-B14F-4D97-AF65-F5344CB8AC3E}">
        <p14:creationId xmlns:p14="http://schemas.microsoft.com/office/powerpoint/2010/main" val="35791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Copying LED5MM into another Package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resize the pads to be 2.032mm x 7.62mm</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762000" y="1981200"/>
            <a:ext cx="5334000" cy="3547844"/>
          </a:xfrm>
          <a:prstGeom prst="rect">
            <a:avLst/>
          </a:prstGeom>
        </p:spPr>
      </p:pic>
      <p:pic>
        <p:nvPicPr>
          <p:cNvPr id="3" name="Picture 2"/>
          <p:cNvPicPr>
            <a:picLocks noChangeAspect="1"/>
          </p:cNvPicPr>
          <p:nvPr/>
        </p:nvPicPr>
        <p:blipFill>
          <a:blip r:embed="rId3"/>
          <a:stretch>
            <a:fillRect/>
          </a:stretch>
        </p:blipFill>
        <p:spPr>
          <a:xfrm>
            <a:off x="6477000" y="1895475"/>
            <a:ext cx="3638550" cy="3448050"/>
          </a:xfrm>
          <a:prstGeom prst="rect">
            <a:avLst/>
          </a:prstGeom>
        </p:spPr>
      </p:pic>
    </p:spTree>
    <p:extLst>
      <p:ext uri="{BB962C8B-B14F-4D97-AF65-F5344CB8AC3E}">
        <p14:creationId xmlns:p14="http://schemas.microsoft.com/office/powerpoint/2010/main" val="30385445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our Variant to LED Device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Go to Library &gt; Device, and choose LED from the Device List.</a:t>
            </a:r>
            <a:endParaRPr lang="en-US" sz="1600" dirty="0" smtClean="0">
              <a:solidFill>
                <a:srgbClr val="0064FF"/>
              </a:solidFill>
            </a:endParaRPr>
          </a:p>
        </p:txBody>
      </p:sp>
      <p:pic>
        <p:nvPicPr>
          <p:cNvPr id="4" name="Picture 3"/>
          <p:cNvPicPr>
            <a:picLocks noChangeAspect="1"/>
          </p:cNvPicPr>
          <p:nvPr/>
        </p:nvPicPr>
        <p:blipFill>
          <a:blip r:embed="rId2"/>
          <a:stretch>
            <a:fillRect/>
          </a:stretch>
        </p:blipFill>
        <p:spPr>
          <a:xfrm>
            <a:off x="3357562" y="2128837"/>
            <a:ext cx="4714875" cy="2981325"/>
          </a:xfrm>
          <a:prstGeom prst="rect">
            <a:avLst/>
          </a:prstGeom>
        </p:spPr>
      </p:pic>
    </p:spTree>
    <p:extLst>
      <p:ext uri="{BB962C8B-B14F-4D97-AF65-F5344CB8AC3E}">
        <p14:creationId xmlns:p14="http://schemas.microsoft.com/office/powerpoint/2010/main" val="366823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our Variant to LED Device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As you could see, this Device has multiple Variants. The only Variant without a unique Variant Name is the one connected to the “SMARTLED-TTW” Package. Eagle complains if you try to add a New Variant when there is an existing Generic Variant, so we’ll need to rename it.</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1738098" y="2209800"/>
            <a:ext cx="7953804" cy="4547958"/>
          </a:xfrm>
          <a:prstGeom prst="rect">
            <a:avLst/>
          </a:prstGeom>
        </p:spPr>
      </p:pic>
    </p:spTree>
    <p:extLst>
      <p:ext uri="{BB962C8B-B14F-4D97-AF65-F5344CB8AC3E}">
        <p14:creationId xmlns:p14="http://schemas.microsoft.com/office/powerpoint/2010/main" val="22825119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our Variant to LED Device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Right click on “SMARTLED-TTW” and click Rename. </a:t>
            </a:r>
            <a:r>
              <a:rPr lang="en-US" sz="1600" dirty="0" smtClean="0">
                <a:solidFill>
                  <a:srgbClr val="0064FF"/>
                </a:solidFill>
              </a:rPr>
              <a:t>Rename the Variant to “SMARTLED-TTW” Now with no generic variants, we could add our “LED5MM_SMD_SIDE” variant.</a:t>
            </a:r>
            <a:endParaRPr lang="en-US" sz="1600" dirty="0" smtClean="0">
              <a:solidFill>
                <a:srgbClr val="0064FF"/>
              </a:solidFill>
            </a:endParaRPr>
          </a:p>
        </p:txBody>
      </p:sp>
      <p:pic>
        <p:nvPicPr>
          <p:cNvPr id="4" name="Picture 3"/>
          <p:cNvPicPr>
            <a:picLocks noChangeAspect="1"/>
          </p:cNvPicPr>
          <p:nvPr/>
        </p:nvPicPr>
        <p:blipFill>
          <a:blip r:embed="rId2"/>
          <a:stretch>
            <a:fillRect/>
          </a:stretch>
        </p:blipFill>
        <p:spPr>
          <a:xfrm>
            <a:off x="533400" y="2294021"/>
            <a:ext cx="6958797" cy="3962400"/>
          </a:xfrm>
          <a:prstGeom prst="rect">
            <a:avLst/>
          </a:prstGeom>
        </p:spPr>
      </p:pic>
      <p:pic>
        <p:nvPicPr>
          <p:cNvPr id="5" name="Picture 4"/>
          <p:cNvPicPr>
            <a:picLocks noChangeAspect="1"/>
          </p:cNvPicPr>
          <p:nvPr/>
        </p:nvPicPr>
        <p:blipFill>
          <a:blip r:embed="rId3"/>
          <a:stretch>
            <a:fillRect/>
          </a:stretch>
        </p:blipFill>
        <p:spPr>
          <a:xfrm>
            <a:off x="8168205" y="2960771"/>
            <a:ext cx="1847850" cy="1314450"/>
          </a:xfrm>
          <a:prstGeom prst="rect">
            <a:avLst/>
          </a:prstGeom>
        </p:spPr>
      </p:pic>
    </p:spTree>
    <p:extLst>
      <p:ext uri="{BB962C8B-B14F-4D97-AF65-F5344CB8AC3E}">
        <p14:creationId xmlns:p14="http://schemas.microsoft.com/office/powerpoint/2010/main" val="2175676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our Variant to LED Device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New, and add LED5MM_SMD_SIDE.</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2856914" y="1828800"/>
            <a:ext cx="5411371" cy="4719638"/>
          </a:xfrm>
          <a:prstGeom prst="rect">
            <a:avLst/>
          </a:prstGeom>
        </p:spPr>
      </p:pic>
    </p:spTree>
    <p:extLst>
      <p:ext uri="{BB962C8B-B14F-4D97-AF65-F5344CB8AC3E}">
        <p14:creationId xmlns:p14="http://schemas.microsoft.com/office/powerpoint/2010/main" val="2635557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our Variant to LED Device</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With the Part Added, click Connect. Connect The Pins to their respective Pads. With this done, Save. </a:t>
            </a: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1714500" y="1673456"/>
            <a:ext cx="8001000" cy="4574944"/>
          </a:xfrm>
          <a:prstGeom prst="rect">
            <a:avLst/>
          </a:prstGeom>
        </p:spPr>
      </p:pic>
    </p:spTree>
    <p:extLst>
      <p:ext uri="{BB962C8B-B14F-4D97-AF65-F5344CB8AC3E}">
        <p14:creationId xmlns:p14="http://schemas.microsoft.com/office/powerpoint/2010/main" val="250737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Finalizing Board</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With the Part Added, click Connect. Connect The Pins to their respective Pads. With this done, Save. Go To Window &gt; Control Panel. From the Control Panel, reopen the Board Layout. </a:t>
            </a:r>
            <a:endParaRPr lang="en-US" sz="1600" dirty="0" smtClean="0">
              <a:solidFill>
                <a:srgbClr val="0064FF"/>
              </a:solidFill>
            </a:endParaRPr>
          </a:p>
        </p:txBody>
      </p:sp>
      <p:pic>
        <p:nvPicPr>
          <p:cNvPr id="5" name="Picture 4"/>
          <p:cNvPicPr>
            <a:picLocks noChangeAspect="1"/>
          </p:cNvPicPr>
          <p:nvPr/>
        </p:nvPicPr>
        <p:blipFill>
          <a:blip r:embed="rId2"/>
          <a:stretch>
            <a:fillRect/>
          </a:stretch>
        </p:blipFill>
        <p:spPr>
          <a:xfrm>
            <a:off x="452578" y="2362200"/>
            <a:ext cx="5081948" cy="3605213"/>
          </a:xfrm>
          <a:prstGeom prst="rect">
            <a:avLst/>
          </a:prstGeom>
        </p:spPr>
      </p:pic>
      <p:pic>
        <p:nvPicPr>
          <p:cNvPr id="6" name="Picture 5"/>
          <p:cNvPicPr>
            <a:picLocks noChangeAspect="1"/>
          </p:cNvPicPr>
          <p:nvPr/>
        </p:nvPicPr>
        <p:blipFill>
          <a:blip r:embed="rId3"/>
          <a:stretch>
            <a:fillRect/>
          </a:stretch>
        </p:blipFill>
        <p:spPr>
          <a:xfrm>
            <a:off x="5715000" y="2853490"/>
            <a:ext cx="5335895" cy="2622632"/>
          </a:xfrm>
          <a:prstGeom prst="rect">
            <a:avLst/>
          </a:prstGeom>
        </p:spPr>
      </p:pic>
    </p:spTree>
    <p:extLst>
      <p:ext uri="{BB962C8B-B14F-4D97-AF65-F5344CB8AC3E}">
        <p14:creationId xmlns:p14="http://schemas.microsoft.com/office/powerpoint/2010/main" val="27107137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Replacing LEDs</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we’re going to use the Replace Tool. </a:t>
            </a:r>
            <a:endParaRPr lang="en-US" sz="1600" dirty="0" smtClean="0">
              <a:solidFill>
                <a:srgbClr val="0064FF"/>
              </a:solidFill>
            </a:endParaRPr>
          </a:p>
        </p:txBody>
      </p:sp>
      <p:pic>
        <p:nvPicPr>
          <p:cNvPr id="8" name="Picture 7"/>
          <p:cNvPicPr>
            <a:picLocks noChangeAspect="1"/>
          </p:cNvPicPr>
          <p:nvPr/>
        </p:nvPicPr>
        <p:blipFill>
          <a:blip r:embed="rId2"/>
          <a:stretch>
            <a:fillRect/>
          </a:stretch>
        </p:blipFill>
        <p:spPr>
          <a:xfrm>
            <a:off x="3124200" y="1676400"/>
            <a:ext cx="5545725" cy="4953000"/>
          </a:xfrm>
          <a:prstGeom prst="rect">
            <a:avLst/>
          </a:prstGeom>
        </p:spPr>
      </p:pic>
    </p:spTree>
    <p:extLst>
      <p:ext uri="{BB962C8B-B14F-4D97-AF65-F5344CB8AC3E}">
        <p14:creationId xmlns:p14="http://schemas.microsoft.com/office/powerpoint/2010/main" val="3920219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Replacing LEDs</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Search for out newly created LED5MM_SMD_SIDE Variant in the LED Library, under the LED Device. </a:t>
            </a: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1408095" y="1699558"/>
            <a:ext cx="8613809" cy="4532800"/>
          </a:xfrm>
          <a:prstGeom prst="rect">
            <a:avLst/>
          </a:prstGeom>
        </p:spPr>
      </p:pic>
    </p:spTree>
    <p:extLst>
      <p:ext uri="{BB962C8B-B14F-4D97-AF65-F5344CB8AC3E}">
        <p14:creationId xmlns:p14="http://schemas.microsoft.com/office/powerpoint/2010/main" val="1504058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Replacing LEDs</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Using the Replace Tool, click on each of the LEDs. If successfully changed, switching back to the Board Layout will show the new Package Type!</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762000" y="1676400"/>
            <a:ext cx="3800475" cy="4753572"/>
          </a:xfrm>
          <a:prstGeom prst="rect">
            <a:avLst/>
          </a:prstGeom>
        </p:spPr>
      </p:pic>
      <p:pic>
        <p:nvPicPr>
          <p:cNvPr id="3" name="Picture 2"/>
          <p:cNvPicPr>
            <a:picLocks noChangeAspect="1"/>
          </p:cNvPicPr>
          <p:nvPr/>
        </p:nvPicPr>
        <p:blipFill>
          <a:blip r:embed="rId3"/>
          <a:stretch>
            <a:fillRect/>
          </a:stretch>
        </p:blipFill>
        <p:spPr>
          <a:xfrm>
            <a:off x="4953000" y="1717710"/>
            <a:ext cx="6216446" cy="4670952"/>
          </a:xfrm>
          <a:prstGeom prst="rect">
            <a:avLst/>
          </a:prstGeom>
        </p:spPr>
      </p:pic>
    </p:spTree>
    <p:extLst>
      <p:ext uri="{BB962C8B-B14F-4D97-AF65-F5344CB8AC3E}">
        <p14:creationId xmlns:p14="http://schemas.microsoft.com/office/powerpoint/2010/main" val="2969286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Go back to the File menu, choose Save As, and save the schematic as “familab_pov” as we did with the Project name.</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781300" y="2076450"/>
            <a:ext cx="5867400" cy="4286250"/>
          </a:xfrm>
          <a:prstGeom prst="rect">
            <a:avLst/>
          </a:prstGeom>
        </p:spPr>
      </p:pic>
    </p:spTree>
    <p:extLst>
      <p:ext uri="{BB962C8B-B14F-4D97-AF65-F5344CB8AC3E}">
        <p14:creationId xmlns:p14="http://schemas.microsoft.com/office/powerpoint/2010/main" val="102496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Widening Board</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Since working on this class, it has been decided it would be a good idea to extend the size of the POV PCB slightly. Click the left Horizontal Line, and change it to X: -0.6. </a:t>
            </a:r>
            <a:r>
              <a:rPr lang="en-US" sz="1600" dirty="0" smtClean="0">
                <a:solidFill>
                  <a:srgbClr val="0064FF"/>
                </a:solidFill>
              </a:rPr>
              <a:t>Then, click on the Right Horizontal Line, and change it to X: 59.</a:t>
            </a:r>
            <a:endParaRPr lang="en-US" sz="1600" dirty="0" smtClean="0">
              <a:solidFill>
                <a:srgbClr val="0064FF"/>
              </a:solidFill>
            </a:endParaRPr>
          </a:p>
        </p:txBody>
      </p:sp>
      <p:pic>
        <p:nvPicPr>
          <p:cNvPr id="4" name="Picture 3"/>
          <p:cNvPicPr>
            <a:picLocks noChangeAspect="1"/>
          </p:cNvPicPr>
          <p:nvPr/>
        </p:nvPicPr>
        <p:blipFill>
          <a:blip r:embed="rId2"/>
          <a:stretch>
            <a:fillRect/>
          </a:stretch>
        </p:blipFill>
        <p:spPr>
          <a:xfrm>
            <a:off x="533400" y="2057400"/>
            <a:ext cx="3324225" cy="3314700"/>
          </a:xfrm>
          <a:prstGeom prst="rect">
            <a:avLst/>
          </a:prstGeom>
        </p:spPr>
      </p:pic>
      <p:pic>
        <p:nvPicPr>
          <p:cNvPr id="5" name="Picture 4"/>
          <p:cNvPicPr>
            <a:picLocks noChangeAspect="1"/>
          </p:cNvPicPr>
          <p:nvPr/>
        </p:nvPicPr>
        <p:blipFill>
          <a:blip r:embed="rId3"/>
          <a:stretch>
            <a:fillRect/>
          </a:stretch>
        </p:blipFill>
        <p:spPr>
          <a:xfrm>
            <a:off x="7537534" y="2057400"/>
            <a:ext cx="3324225" cy="3314700"/>
          </a:xfrm>
          <a:prstGeom prst="rect">
            <a:avLst/>
          </a:prstGeom>
        </p:spPr>
      </p:pic>
      <p:pic>
        <p:nvPicPr>
          <p:cNvPr id="6" name="Picture 5"/>
          <p:cNvPicPr>
            <a:picLocks noChangeAspect="1"/>
          </p:cNvPicPr>
          <p:nvPr/>
        </p:nvPicPr>
        <p:blipFill>
          <a:blip r:embed="rId4"/>
          <a:stretch>
            <a:fillRect/>
          </a:stretch>
        </p:blipFill>
        <p:spPr>
          <a:xfrm>
            <a:off x="3924549" y="2326606"/>
            <a:ext cx="3580901" cy="2585787"/>
          </a:xfrm>
          <a:prstGeom prst="rect">
            <a:avLst/>
          </a:prstGeom>
        </p:spPr>
      </p:pic>
    </p:spTree>
    <p:extLst>
      <p:ext uri="{BB962C8B-B14F-4D97-AF65-F5344CB8AC3E}">
        <p14:creationId xmlns:p14="http://schemas.microsoft.com/office/powerpoint/2010/main" val="188881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Moving Board Relationally</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Since working on this class, it has been decided it would be a good idea to extend the size of the POV PCB slightly. Click the left Horizontal Line, and change it to X: -0.6. </a:t>
            </a:r>
            <a:r>
              <a:rPr lang="en-US" sz="1600" dirty="0" smtClean="0">
                <a:solidFill>
                  <a:srgbClr val="0064FF"/>
                </a:solidFill>
              </a:rPr>
              <a:t>Then, click on the Right Horizontal Line, and change it to X: 59.</a:t>
            </a:r>
            <a:endParaRPr lang="en-US" sz="1600" dirty="0" smtClean="0">
              <a:solidFill>
                <a:srgbClr val="0064FF"/>
              </a:solidFill>
            </a:endParaRPr>
          </a:p>
        </p:txBody>
      </p:sp>
    </p:spTree>
    <p:extLst>
      <p:ext uri="{BB962C8B-B14F-4D97-AF65-F5344CB8AC3E}">
        <p14:creationId xmlns:p14="http://schemas.microsoft.com/office/powerpoint/2010/main" val="24524034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crosshair represents the origin point of the page. It is at location x:0,y:0. As is common in line graphs, X increases as you go right, and Y increases as you go up. The unit of measurement is user defined. Let’s define it.</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1300" y="2085975"/>
            <a:ext cx="5867400" cy="4171950"/>
          </a:xfrm>
          <a:prstGeom prst="rect">
            <a:avLst/>
          </a:prstGeom>
        </p:spPr>
      </p:pic>
    </p:spTree>
    <p:extLst>
      <p:ext uri="{BB962C8B-B14F-4D97-AF65-F5344CB8AC3E}">
        <p14:creationId xmlns:p14="http://schemas.microsoft.com/office/powerpoint/2010/main" val="14730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Setting up Units Of Measurement: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Go to View, and choose “Grid.”</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923925" y="1947862"/>
            <a:ext cx="5857875" cy="4162425"/>
          </a:xfrm>
          <a:prstGeom prst="rect">
            <a:avLst/>
          </a:prstGeom>
        </p:spPr>
      </p:pic>
      <p:pic>
        <p:nvPicPr>
          <p:cNvPr id="2" name="Picture 1"/>
          <p:cNvPicPr>
            <a:picLocks noChangeAspect="1"/>
          </p:cNvPicPr>
          <p:nvPr/>
        </p:nvPicPr>
        <p:blipFill>
          <a:blip r:embed="rId3"/>
          <a:stretch>
            <a:fillRect/>
          </a:stretch>
        </p:blipFill>
        <p:spPr>
          <a:xfrm>
            <a:off x="7562850" y="2707481"/>
            <a:ext cx="3267075" cy="2276475"/>
          </a:xfrm>
          <a:prstGeom prst="rect">
            <a:avLst/>
          </a:prstGeom>
        </p:spPr>
      </p:pic>
    </p:spTree>
    <p:extLst>
      <p:ext uri="{BB962C8B-B14F-4D97-AF65-F5344CB8AC3E}">
        <p14:creationId xmlns:p14="http://schemas.microsoft.com/office/powerpoint/2010/main" val="4049319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Course Overview:</a:t>
            </a:r>
            <a:endParaRPr dirty="0"/>
          </a:p>
        </p:txBody>
      </p:sp>
      <p:sp>
        <p:nvSpPr>
          <p:cNvPr id="14" name="Content Placeholder 13"/>
          <p:cNvSpPr>
            <a:spLocks noGrp="1"/>
          </p:cNvSpPr>
          <p:nvPr>
            <p:ph idx="1"/>
          </p:nvPr>
        </p:nvSpPr>
        <p:spPr/>
        <p:txBody>
          <a:bodyPr/>
          <a:lstStyle/>
          <a:p>
            <a:r>
              <a:rPr lang="en-US" dirty="0" smtClean="0"/>
              <a:t>Build a simple Schematic (.</a:t>
            </a:r>
            <a:r>
              <a:rPr lang="en-US" dirty="0" err="1" smtClean="0"/>
              <a:t>sch</a:t>
            </a:r>
            <a:r>
              <a:rPr lang="en-US" dirty="0" smtClean="0"/>
              <a:t>)</a:t>
            </a:r>
          </a:p>
          <a:p>
            <a:r>
              <a:rPr lang="en-US" dirty="0" smtClean="0"/>
              <a:t>Create a PCB from the circuit, using the Board Layout Editor (.</a:t>
            </a:r>
            <a:r>
              <a:rPr lang="en-US" dirty="0" err="1" smtClean="0"/>
              <a:t>brd</a:t>
            </a:r>
            <a:r>
              <a:rPr lang="en-US" dirty="0" smtClean="0"/>
              <a:t>)</a:t>
            </a:r>
          </a:p>
          <a:p>
            <a:r>
              <a:rPr lang="en-US" dirty="0" smtClean="0"/>
              <a:t>Create new parts</a:t>
            </a:r>
            <a:endParaRPr dirty="0"/>
          </a:p>
          <a:p>
            <a:r>
              <a:rPr lang="en-US" dirty="0" smtClean="0"/>
              <a:t>Use the CAM Processor to create Industry Standard Gerber files used in fabrication</a:t>
            </a:r>
            <a:r>
              <a:rPr lang="en-US" dirty="0"/>
              <a:t>.</a:t>
            </a:r>
            <a:br>
              <a:rPr lang="en-US" dirty="0"/>
            </a:br>
            <a:r>
              <a:rPr lang="en-US" dirty="0"/>
              <a:t/>
            </a:r>
            <a:br>
              <a:rPr lang="en-US" dirty="0"/>
            </a:br>
            <a:r>
              <a:rPr lang="en-US" dirty="0"/>
              <a:t/>
            </a:r>
            <a:br>
              <a:rPr lang="en-US" dirty="0"/>
            </a:br>
            <a:r>
              <a:rPr lang="en-US" dirty="0" smtClean="0"/>
              <a:t/>
            </a:r>
            <a:br>
              <a:rPr lang="en-US" dirty="0" smtClean="0"/>
            </a:br>
            <a:r>
              <a:rPr lang="en-US" dirty="0" smtClean="0"/>
              <a:t>Course material may be found at </a:t>
            </a:r>
            <a:br>
              <a:rPr lang="en-US" dirty="0" smtClean="0"/>
            </a:br>
            <a:r>
              <a:rPr lang="en-US" dirty="0" smtClean="0">
                <a:hlinkClick r:id="rId2"/>
              </a:rPr>
              <a:t>https</a:t>
            </a:r>
            <a:r>
              <a:rPr lang="en-US" dirty="0">
                <a:hlinkClick r:id="rId2"/>
              </a:rPr>
              <a:t>://github.com/waterbury/Makerspace-Classes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4191000"/>
            <a:ext cx="1905000" cy="1905000"/>
          </a:xfrm>
          <a:prstGeom prst="rect">
            <a:avLst/>
          </a:prstGeom>
        </p:spPr>
      </p:pic>
    </p:spTree>
    <p:extLst>
      <p:ext uri="{BB962C8B-B14F-4D97-AF65-F5344CB8AC3E}">
        <p14:creationId xmlns:p14="http://schemas.microsoft.com/office/powerpoint/2010/main" val="55037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Setting up Units Of </a:t>
            </a:r>
            <a:r>
              <a:rPr lang="en-US" dirty="0" smtClean="0"/>
              <a:t>Measurement: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Grid Settings are VERY important when working with Eagle. The “Size” sets the space between components, on both the schematic, and board layouts. When set to 0.1”, as is shown below, parts will be placed 0.1” apart when placed by mouse. The “Alt” size specifies movements when “Alt” is held down. In this case, holding Alt would allow placement of components every 0.01”.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840831" y="2590800"/>
            <a:ext cx="5748338" cy="4005402"/>
          </a:xfrm>
          <a:prstGeom prst="rect">
            <a:avLst/>
          </a:prstGeom>
        </p:spPr>
      </p:pic>
    </p:spTree>
    <p:extLst>
      <p:ext uri="{BB962C8B-B14F-4D97-AF65-F5344CB8AC3E}">
        <p14:creationId xmlns:p14="http://schemas.microsoft.com/office/powerpoint/2010/main" val="2094243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Setting up Units Of </a:t>
            </a:r>
            <a:r>
              <a:rPr lang="en-US" dirty="0" smtClean="0"/>
              <a:t>Measurement: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I prefer Metric, so I will change the units of measurement to Millimeter. This changes the 0.1” to it’s Metric value, 2.54MM. What makes 0.1” so useful to default to is it’s standard spacing in the Electronic world. Breadboards for example have it’s holes spaced 0.1” apart, and many through-hole components will fit perfectly in them.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840831" y="2600324"/>
            <a:ext cx="5734670" cy="3995877"/>
          </a:xfrm>
          <a:prstGeom prst="rect">
            <a:avLst/>
          </a:prstGeom>
        </p:spPr>
      </p:pic>
    </p:spTree>
    <p:extLst>
      <p:ext uri="{BB962C8B-B14F-4D97-AF65-F5344CB8AC3E}">
        <p14:creationId xmlns:p14="http://schemas.microsoft.com/office/powerpoint/2010/main" val="939243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Back to the Schematic, let’s add a Frame to frame the schematic into. It’s optional, but is aesthetically very useful, especially during printing. We’ll Add this with the “Add” button.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2362200" y="2090057"/>
            <a:ext cx="6705600" cy="4772025"/>
          </a:xfrm>
          <a:prstGeom prst="rect">
            <a:avLst/>
          </a:prstGeom>
        </p:spPr>
      </p:pic>
    </p:spTree>
    <p:extLst>
      <p:ext uri="{BB962C8B-B14F-4D97-AF65-F5344CB8AC3E}">
        <p14:creationId xmlns:p14="http://schemas.microsoft.com/office/powerpoint/2010/main" val="4269813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Eagle now comes with many libraries. One of which is a Frames library, containing Frames. In the Search box, search “*frame*”  The asterisks * is a wild card in Eagle. The wild cards on both sides of frame allow searching for any component containing frame in the name.</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428625" y="2667000"/>
            <a:ext cx="10267950" cy="2623696"/>
          </a:xfrm>
          <a:prstGeom prst="rect">
            <a:avLst/>
          </a:prstGeom>
        </p:spPr>
      </p:pic>
    </p:spTree>
    <p:extLst>
      <p:ext uri="{BB962C8B-B14F-4D97-AF65-F5344CB8AC3E}">
        <p14:creationId xmlns:p14="http://schemas.microsoft.com/office/powerpoint/2010/main" val="3315283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We’ll be choosing “</a:t>
            </a:r>
            <a:r>
              <a:rPr lang="en-US" dirty="0" err="1" smtClean="0">
                <a:solidFill>
                  <a:srgbClr val="0064FF"/>
                </a:solidFill>
              </a:rPr>
              <a:t>Letter_L</a:t>
            </a:r>
            <a:r>
              <a:rPr lang="en-US" dirty="0" smtClean="0">
                <a:solidFill>
                  <a:srgbClr val="0064FF"/>
                </a:solidFill>
              </a:rPr>
              <a:t>” in the Frames library. This frame is formatted to fit on a letter sized piece of paper when printed.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400050" y="2360646"/>
            <a:ext cx="10267950" cy="3763929"/>
          </a:xfrm>
          <a:prstGeom prst="rect">
            <a:avLst/>
          </a:prstGeom>
        </p:spPr>
      </p:pic>
    </p:spTree>
    <p:extLst>
      <p:ext uri="{BB962C8B-B14F-4D97-AF65-F5344CB8AC3E}">
        <p14:creationId xmlns:p14="http://schemas.microsoft.com/office/powerpoint/2010/main" val="906442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Position the Frame so that the bottom left corner is flush with the crosshair point on the page. After, click on the “eye” icon circled on the left to leave “Add” mode, and return to view mode.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211822" y="1925966"/>
            <a:ext cx="6848475" cy="4772025"/>
          </a:xfrm>
          <a:prstGeom prst="rect">
            <a:avLst/>
          </a:prstGeom>
        </p:spPr>
      </p:pic>
    </p:spTree>
    <p:extLst>
      <p:ext uri="{BB962C8B-B14F-4D97-AF65-F5344CB8AC3E}">
        <p14:creationId xmlns:p14="http://schemas.microsoft.com/office/powerpoint/2010/main" val="373376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4 LEDs: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Next we’ll be adding four 5MM LEDs to the Schematic. Eagle 7’s libraries include a Device we’ll use. Go back to “Add” as you did before, and this time search for “LED5MM.” Choose the Package Variant “LED5MM” in the LED Library, under the Device “LED.”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133350" y="2438400"/>
            <a:ext cx="11163300" cy="4092138"/>
          </a:xfrm>
          <a:prstGeom prst="rect">
            <a:avLst/>
          </a:prstGeom>
        </p:spPr>
      </p:pic>
    </p:spTree>
    <p:extLst>
      <p:ext uri="{BB962C8B-B14F-4D97-AF65-F5344CB8AC3E}">
        <p14:creationId xmlns:p14="http://schemas.microsoft.com/office/powerpoint/2010/main" val="195662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and Rotating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You’ll now have the ability to place the LED onto the schematic, the same way you placed the Frame, this time we’ll want to rotate the component. With the component still selected, right click your mouse, and the symbol will rotate counter-clockwise. Now place 5 LEDs onto the Schematic. Placing each one below the previous.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505200" y="2895600"/>
            <a:ext cx="4420583" cy="1757363"/>
          </a:xfrm>
          <a:prstGeom prst="rect">
            <a:avLst/>
          </a:prstGeom>
        </p:spPr>
      </p:pic>
    </p:spTree>
    <p:extLst>
      <p:ext uri="{BB962C8B-B14F-4D97-AF65-F5344CB8AC3E}">
        <p14:creationId xmlns:p14="http://schemas.microsoft.com/office/powerpoint/2010/main" val="391690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Components with Wire: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LEDs should be laid out as such. Next we’ll connect the Cathodes of each LED together to Ground. We’ll select the Wire tool circled on the left.</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505200" y="2895600"/>
            <a:ext cx="4420583" cy="1757363"/>
          </a:xfrm>
          <a:prstGeom prst="rect">
            <a:avLst/>
          </a:prstGeom>
        </p:spPr>
      </p:pic>
      <p:pic>
        <p:nvPicPr>
          <p:cNvPr id="3" name="Picture 2"/>
          <p:cNvPicPr>
            <a:picLocks noChangeAspect="1"/>
          </p:cNvPicPr>
          <p:nvPr/>
        </p:nvPicPr>
        <p:blipFill>
          <a:blip r:embed="rId3"/>
          <a:stretch>
            <a:fillRect/>
          </a:stretch>
        </p:blipFill>
        <p:spPr>
          <a:xfrm>
            <a:off x="2478881" y="2286000"/>
            <a:ext cx="6472238" cy="4446146"/>
          </a:xfrm>
          <a:prstGeom prst="rect">
            <a:avLst/>
          </a:prstGeom>
        </p:spPr>
      </p:pic>
      <p:pic>
        <p:nvPicPr>
          <p:cNvPr id="4" name="Picture 3"/>
          <p:cNvPicPr>
            <a:picLocks noChangeAspect="1"/>
          </p:cNvPicPr>
          <p:nvPr/>
        </p:nvPicPr>
        <p:blipFill>
          <a:blip r:embed="rId4"/>
          <a:stretch>
            <a:fillRect/>
          </a:stretch>
        </p:blipFill>
        <p:spPr>
          <a:xfrm>
            <a:off x="2464594" y="2283971"/>
            <a:ext cx="6477000" cy="4448175"/>
          </a:xfrm>
          <a:prstGeom prst="rect">
            <a:avLst/>
          </a:prstGeom>
        </p:spPr>
      </p:pic>
    </p:spTree>
    <p:extLst>
      <p:ext uri="{BB962C8B-B14F-4D97-AF65-F5344CB8AC3E}">
        <p14:creationId xmlns:p14="http://schemas.microsoft.com/office/powerpoint/2010/main" val="1165294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Components with Wire: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Connect the wires as such. Everything adhering to a standard placement comes in VERY handy on schematic sheets, as it will be very apparent trying to connect a wire on one grid, to one using  different placement rules. We’ll be adding a Ground Point to the bottom of the vertical wire shortly, but first we’ll add Junction points after the traces are laid out as such.</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4042063" y="2305050"/>
            <a:ext cx="3345873" cy="3943350"/>
          </a:xfrm>
          <a:prstGeom prst="rect">
            <a:avLst/>
          </a:prstGeom>
        </p:spPr>
      </p:pic>
    </p:spTree>
    <p:extLst>
      <p:ext uri="{BB962C8B-B14F-4D97-AF65-F5344CB8AC3E}">
        <p14:creationId xmlns:p14="http://schemas.microsoft.com/office/powerpoint/2010/main" val="395600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What we’ll be making:</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today’s class, we’ll make an updated version of a Persistence of Vision Circuit Board. When spun at a specific, constant speed it will draw “FamiLAB” in the air. It uses an ATTINY85 microcontroller, along with 5 LEDs to accomplish this. The ATTINY constantly writes to the LEDS the pattern to be drawn. It uses a single button-cell CR2032 for power.</a:t>
            </a:r>
            <a:r>
              <a:rPr lang="en-US" dirty="0" smtClean="0">
                <a:solidFill>
                  <a:srgbClr val="0064FF"/>
                </a:solidFill>
              </a:rPr>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557462" y="1981200"/>
            <a:ext cx="6315075" cy="4544623"/>
          </a:xfrm>
          <a:prstGeom prst="rect">
            <a:avLst/>
          </a:prstGeom>
        </p:spPr>
      </p:pic>
    </p:spTree>
    <p:extLst>
      <p:ext uri="{BB962C8B-B14F-4D97-AF65-F5344CB8AC3E}">
        <p14:creationId xmlns:p14="http://schemas.microsoft.com/office/powerpoint/2010/main" val="258989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fontScale="90000"/>
          </a:bodyPr>
          <a:lstStyle/>
          <a:p>
            <a:r>
              <a:rPr lang="en-US" dirty="0" smtClean="0"/>
              <a:t>Ensure Wires are connected with Junctions: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Use the “Junction” tool to add Junction (Dots) to each intersection of the wire.  This ensures that any overlapping wires that should be joined, but are not already connected will become connected. It also helps those reading the schematic later.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848100" y="2438400"/>
            <a:ext cx="3733800" cy="4130265"/>
          </a:xfrm>
          <a:prstGeom prst="rect">
            <a:avLst/>
          </a:prstGeom>
        </p:spPr>
      </p:pic>
    </p:spTree>
    <p:extLst>
      <p:ext uri="{BB962C8B-B14F-4D97-AF65-F5344CB8AC3E}">
        <p14:creationId xmlns:p14="http://schemas.microsoft.com/office/powerpoint/2010/main" val="190720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LED Cathodes to Ground: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Next, we’ll connect all the LED Cathodes to same potential, GND. In Eagle, Wire connections are known as “Nets.” By connecting the Cathodes all to GND, all the cathodes will therefore share the same Net name. We’ll go back to “Add,” and will choose a Supply Symbol that is set up to connect things to a common Supply potential.</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15300" y="2286000"/>
            <a:ext cx="5999399" cy="4419600"/>
          </a:xfrm>
          <a:prstGeom prst="rect">
            <a:avLst/>
          </a:prstGeom>
        </p:spPr>
      </p:pic>
    </p:spTree>
    <p:extLst>
      <p:ext uri="{BB962C8B-B14F-4D97-AF65-F5344CB8AC3E}">
        <p14:creationId xmlns:p14="http://schemas.microsoft.com/office/powerpoint/2010/main" val="2404559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LED Cathodes to Ground: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Search for “*</a:t>
            </a:r>
            <a:r>
              <a:rPr lang="en-US" dirty="0" err="1" smtClean="0">
                <a:solidFill>
                  <a:srgbClr val="0064FF"/>
                </a:solidFill>
              </a:rPr>
              <a:t>gnd</a:t>
            </a:r>
            <a:r>
              <a:rPr lang="en-US" dirty="0" smtClean="0">
                <a:solidFill>
                  <a:srgbClr val="0064FF"/>
                </a:solidFill>
              </a:rPr>
              <a:t>*” and choose “GND” from Library “supply1.”</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461962" y="2743200"/>
            <a:ext cx="10506075" cy="3851218"/>
          </a:xfrm>
          <a:prstGeom prst="rect">
            <a:avLst/>
          </a:prstGeom>
        </p:spPr>
      </p:pic>
    </p:spTree>
    <p:extLst>
      <p:ext uri="{BB962C8B-B14F-4D97-AF65-F5344CB8AC3E}">
        <p14:creationId xmlns:p14="http://schemas.microsoft.com/office/powerpoint/2010/main" val="4084909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LED Cathodes to Ground: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Connect GND to the bottom of the Wire Trace you laid previously. You should be asked if you’d like to rename the net segment, in my case ‘N$1’ to GND. Choose Yes. Congratulations, you have just connected the LED Cathodes to Ground!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5334000" y="2201025"/>
            <a:ext cx="5815012" cy="4281794"/>
          </a:xfrm>
          <a:prstGeom prst="rect">
            <a:avLst/>
          </a:prstGeom>
        </p:spPr>
      </p:pic>
      <p:pic>
        <p:nvPicPr>
          <p:cNvPr id="4" name="Picture 3"/>
          <p:cNvPicPr>
            <a:picLocks noChangeAspect="1"/>
          </p:cNvPicPr>
          <p:nvPr/>
        </p:nvPicPr>
        <p:blipFill>
          <a:blip r:embed="rId3"/>
          <a:stretch>
            <a:fillRect/>
          </a:stretch>
        </p:blipFill>
        <p:spPr>
          <a:xfrm>
            <a:off x="685800" y="2201025"/>
            <a:ext cx="3182988" cy="3986212"/>
          </a:xfrm>
          <a:prstGeom prst="rect">
            <a:avLst/>
          </a:prstGeom>
        </p:spPr>
      </p:pic>
    </p:spTree>
    <p:extLst>
      <p:ext uri="{BB962C8B-B14F-4D97-AF65-F5344CB8AC3E}">
        <p14:creationId xmlns:p14="http://schemas.microsoft.com/office/powerpoint/2010/main" val="281084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Let’s switch to the Board Layout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Since we now have four 5MM LEDs connected to the same Ground Potential, let’s switch to the Board Layout Editor to see what they look like, and how they are connected on the other Editor. Click the “Generate/switch to board”  button that is circled below. As this is the first time going to the Board view, a Board will be newly generated. Choose Yes on the Warning Prompt.</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762000" y="2857500"/>
            <a:ext cx="4257675" cy="3733800"/>
          </a:xfrm>
          <a:prstGeom prst="rect">
            <a:avLst/>
          </a:prstGeom>
        </p:spPr>
      </p:pic>
      <p:pic>
        <p:nvPicPr>
          <p:cNvPr id="6" name="Picture 5"/>
          <p:cNvPicPr>
            <a:picLocks noChangeAspect="1"/>
          </p:cNvPicPr>
          <p:nvPr/>
        </p:nvPicPr>
        <p:blipFill>
          <a:blip r:embed="rId3"/>
          <a:stretch>
            <a:fillRect/>
          </a:stretch>
        </p:blipFill>
        <p:spPr>
          <a:xfrm>
            <a:off x="5943600" y="3962400"/>
            <a:ext cx="4914900" cy="1524000"/>
          </a:xfrm>
          <a:prstGeom prst="rect">
            <a:avLst/>
          </a:prstGeom>
        </p:spPr>
      </p:pic>
    </p:spTree>
    <p:extLst>
      <p:ext uri="{BB962C8B-B14F-4D97-AF65-F5344CB8AC3E}">
        <p14:creationId xmlns:p14="http://schemas.microsoft.com/office/powerpoint/2010/main" val="4113355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Board Layout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Laying out components through the Board Layout Editor is similar to the Schematic editor. Like it, there is an origin point, at location X:0, Y:0. It appears that Eagle has laid out an initial Board Dimension, but we will be changing this. Also note, our five LEDs are in the lower left-hand corner. The background is black, but could be changed By Going to Options&gt;User Interface. I prefer the black background, so I’ll be keeping it.</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43200" y="2667000"/>
            <a:ext cx="5638800" cy="4002115"/>
          </a:xfrm>
          <a:prstGeom prst="rect">
            <a:avLst/>
          </a:prstGeom>
        </p:spPr>
      </p:pic>
    </p:spTree>
    <p:extLst>
      <p:ext uri="{BB962C8B-B14F-4D97-AF65-F5344CB8AC3E}">
        <p14:creationId xmlns:p14="http://schemas.microsoft.com/office/powerpoint/2010/main" val="618840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Grid Settings: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Board Layout Editor has Grid Options, just like the Schematic Editor. As we are Laying components, often times very specifically, it is good to have a Grid enabled to align parts. We’ll be going back to Grid Settings. Click View, then click “Grid.”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552700" y="2402964"/>
            <a:ext cx="6019800" cy="4266151"/>
          </a:xfrm>
          <a:prstGeom prst="rect">
            <a:avLst/>
          </a:prstGeom>
        </p:spPr>
      </p:pic>
    </p:spTree>
    <p:extLst>
      <p:ext uri="{BB962C8B-B14F-4D97-AF65-F5344CB8AC3E}">
        <p14:creationId xmlns:p14="http://schemas.microsoft.com/office/powerpoint/2010/main" val="376480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Grid Settings: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First off, you may notice that our Units of Measurements have reverted, that’s not nice! Let’s change our primary Unit Of Measurements back to Millimeters, and have the spacing be 2.54MM. We could keep the Alternate Unit of Measurements as 0.025” Eagle will use the primary Units for reference, so our sheet will be Metric based. Also, turn the display to “On.”</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090404" y="2590800"/>
            <a:ext cx="5249192" cy="3657600"/>
          </a:xfrm>
          <a:prstGeom prst="rect">
            <a:avLst/>
          </a:prstGeom>
        </p:spPr>
      </p:pic>
    </p:spTree>
    <p:extLst>
      <p:ext uri="{BB962C8B-B14F-4D97-AF65-F5344CB8AC3E}">
        <p14:creationId xmlns:p14="http://schemas.microsoft.com/office/powerpoint/2010/main" val="3215428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Grid Settings: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These are the final Grid Settings I will be using. To follow, I urge you do the same. </a:t>
            </a:r>
            <a:r>
              <a:rPr lang="en-US" dirty="0" smtClean="0">
                <a:solidFill>
                  <a:srgbClr val="0064FF"/>
                </a:solidFill>
                <a:sym typeface="Wingdings" panose="05000000000000000000" pitchFamily="2" charset="2"/>
              </a:rPr>
              <a:t></a:t>
            </a: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048000" y="2590799"/>
            <a:ext cx="5262861" cy="3667125"/>
          </a:xfrm>
          <a:prstGeom prst="rect">
            <a:avLst/>
          </a:prstGeom>
        </p:spPr>
      </p:pic>
    </p:spTree>
    <p:extLst>
      <p:ext uri="{BB962C8B-B14F-4D97-AF65-F5344CB8AC3E}">
        <p14:creationId xmlns:p14="http://schemas.microsoft.com/office/powerpoint/2010/main" val="3088951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Revised Board Layout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Returning to the Board Layout Editor, you’ll notice there is now a Grid. The lines will be spaced 2.54MM apart. Much Better! Let’s start moving around the LEDs.</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43200" y="2667000"/>
            <a:ext cx="5638800" cy="4002115"/>
          </a:xfrm>
          <a:prstGeom prst="rect">
            <a:avLst/>
          </a:prstGeom>
        </p:spPr>
      </p:pic>
      <p:pic>
        <p:nvPicPr>
          <p:cNvPr id="3" name="Picture 2"/>
          <p:cNvPicPr>
            <a:picLocks noChangeAspect="1"/>
          </p:cNvPicPr>
          <p:nvPr/>
        </p:nvPicPr>
        <p:blipFill>
          <a:blip r:embed="rId3"/>
          <a:stretch>
            <a:fillRect/>
          </a:stretch>
        </p:blipFill>
        <p:spPr>
          <a:xfrm>
            <a:off x="2743200" y="2667000"/>
            <a:ext cx="5638800" cy="4002115"/>
          </a:xfrm>
          <a:prstGeom prst="rect">
            <a:avLst/>
          </a:prstGeom>
        </p:spPr>
      </p:pic>
    </p:spTree>
    <p:extLst>
      <p:ext uri="{BB962C8B-B14F-4D97-AF65-F5344CB8AC3E}">
        <p14:creationId xmlns:p14="http://schemas.microsoft.com/office/powerpoint/2010/main" val="3797354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What we’ll be making:</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today’s class, we’ll make a replica of a Persistence of Vision Circuit Board. When spun at a specific, constant speed it will draw “FamiLAB” in the air. It uses an ATTINY85 microcontroller, along with 5 LEDs to accomplish this. The ATTINY constantly writes to the LEDS the pattern to be drawn. It uses a single button-cell CR2032 for power.</a:t>
            </a:r>
            <a:r>
              <a:rPr lang="en-US" dirty="0" smtClean="0">
                <a:solidFill>
                  <a:srgbClr val="0064FF"/>
                </a:solidFill>
              </a:rPr>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050" name="Picture 2" descr="https://lh4.googleusercontent.com/-6CaESZNlmG8/VCRkGY6rZAI/AAAAAAAAAfQ/GDhLJbCaxsw/w1399-h1049-no/IMG_014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362200"/>
            <a:ext cx="5595937" cy="41959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934200" y="2421277"/>
            <a:ext cx="2819400" cy="4136876"/>
          </a:xfrm>
          <a:prstGeom prst="rect">
            <a:avLst/>
          </a:prstGeom>
        </p:spPr>
      </p:pic>
    </p:spTree>
    <p:extLst>
      <p:ext uri="{BB962C8B-B14F-4D97-AF65-F5344CB8AC3E}">
        <p14:creationId xmlns:p14="http://schemas.microsoft.com/office/powerpoint/2010/main" val="213466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Moving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To move the LEDs we will choose the Move Tool circled below.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3581400" y="2458049"/>
            <a:ext cx="4267200" cy="4182491"/>
          </a:xfrm>
          <a:prstGeom prst="rect">
            <a:avLst/>
          </a:prstGeom>
        </p:spPr>
      </p:pic>
    </p:spTree>
    <p:extLst>
      <p:ext uri="{BB962C8B-B14F-4D97-AF65-F5344CB8AC3E}">
        <p14:creationId xmlns:p14="http://schemas.microsoft.com/office/powerpoint/2010/main" val="299558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Moving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Now clicking parts will pick them up, and move them. The wires that hold the parts together are known as “airwires.” I think they look like string cheese.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155031" y="1767046"/>
            <a:ext cx="7119937" cy="5048683"/>
          </a:xfrm>
          <a:prstGeom prst="rect">
            <a:avLst/>
          </a:prstGeom>
        </p:spPr>
      </p:pic>
    </p:spTree>
    <p:extLst>
      <p:ext uri="{BB962C8B-B14F-4D97-AF65-F5344CB8AC3E}">
        <p14:creationId xmlns:p14="http://schemas.microsoft.com/office/powerpoint/2010/main" val="178146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Information about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Place the part down relatively close to the bottom left corner, and click on the Information button selected. With this you could click on an object, and bring up it’s information window.</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388518" y="2195295"/>
            <a:ext cx="4762500" cy="4276725"/>
          </a:xfrm>
          <a:prstGeom prst="rect">
            <a:avLst/>
          </a:prstGeom>
        </p:spPr>
      </p:pic>
    </p:spTree>
    <p:extLst>
      <p:ext uri="{BB962C8B-B14F-4D97-AF65-F5344CB8AC3E}">
        <p14:creationId xmlns:p14="http://schemas.microsoft.com/office/powerpoint/2010/main" val="2579114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LED5MM Information: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Bringing up the Information on the LED will bring up information such as it’s Name, and Position. Although not specified, the first position number, 26.67 is the X position, and 24.13 is the Y position. Dividing 26.67 by 2.54 gives me 10.5… Wait wasn’t components supposed to be placed evenly apart?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3810000" y="2468321"/>
            <a:ext cx="3810000" cy="3780079"/>
          </a:xfrm>
          <a:prstGeom prst="rect">
            <a:avLst/>
          </a:prstGeom>
        </p:spPr>
      </p:pic>
    </p:spTree>
    <p:extLst>
      <p:ext uri="{BB962C8B-B14F-4D97-AF65-F5344CB8AC3E}">
        <p14:creationId xmlns:p14="http://schemas.microsoft.com/office/powerpoint/2010/main" val="48501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About that LED…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Zooming into the LED, it appears that it’s origin point is between the grid lines. Let’s see how the part is configured. Let’s right click on it, and choose “open package.”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3413527" y="2621466"/>
            <a:ext cx="4602945" cy="3474534"/>
          </a:xfrm>
          <a:prstGeom prst="rect">
            <a:avLst/>
          </a:prstGeom>
        </p:spPr>
      </p:pic>
    </p:spTree>
    <p:extLst>
      <p:ext uri="{BB962C8B-B14F-4D97-AF65-F5344CB8AC3E}">
        <p14:creationId xmlns:p14="http://schemas.microsoft.com/office/powerpoint/2010/main" val="379340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About that LED…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Zooming on to the LED, it appears that it’s origin point is between the grid lines. Let’s see how the part is configured. Let’s right click on it, and choose “open package.”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874167" y="2146879"/>
            <a:ext cx="5681663" cy="4423708"/>
          </a:xfrm>
          <a:prstGeom prst="rect">
            <a:avLst/>
          </a:prstGeom>
        </p:spPr>
      </p:pic>
    </p:spTree>
    <p:extLst>
      <p:ext uri="{BB962C8B-B14F-4D97-AF65-F5344CB8AC3E}">
        <p14:creationId xmlns:p14="http://schemas.microsoft.com/office/powerpoint/2010/main" val="276624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Brief introduction to Package Editing:</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Packages are the actual footprints to the components placed on the Board. Creating them is similar to creating Schematics, and Board layouts, in that they have origin points. The author of this part placed the origin straight in the middle. I checked. The pins are 0.1” apart, but are each 0.05” away from the origin points, in their respective directions. There really is no standard on where the origin point will be on the part. Often in the center, or in the corner. Keep this in mind when using parts from different sources.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3450366" y="2514600"/>
            <a:ext cx="4224468" cy="4019550"/>
          </a:xfrm>
          <a:prstGeom prst="rect">
            <a:avLst/>
          </a:prstGeom>
        </p:spPr>
      </p:pic>
    </p:spTree>
    <p:extLst>
      <p:ext uri="{BB962C8B-B14F-4D97-AF65-F5344CB8AC3E}">
        <p14:creationId xmlns:p14="http://schemas.microsoft.com/office/powerpoint/2010/main" val="1246957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PCB:</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that we have an idea on how to position parts onto a Board, and how to look up the position, let’s hard code some custom positions. Lets choose the Information Tool again, and go to the properties of each LED, and change the positions. On the original FamiLAB POV Board, the LEDs were laid out at the following positions:</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LED 1</a:t>
            </a:r>
            <a:r>
              <a:rPr lang="en-US" sz="1600" dirty="0">
                <a:solidFill>
                  <a:srgbClr val="0064FF"/>
                </a:solidFill>
              </a:rPr>
              <a:t>: </a:t>
            </a:r>
            <a:r>
              <a:rPr lang="en-US" sz="1600" dirty="0" smtClean="0">
                <a:solidFill>
                  <a:srgbClr val="0064FF"/>
                </a:solidFill>
              </a:rPr>
              <a:t>X: 52.07, Y: 36.83</a:t>
            </a:r>
          </a:p>
          <a:p>
            <a:pPr marL="0" indent="0">
              <a:buNone/>
            </a:pPr>
            <a:r>
              <a:rPr lang="en-US" sz="1600" dirty="0" smtClean="0">
                <a:solidFill>
                  <a:srgbClr val="0064FF"/>
                </a:solidFill>
              </a:rPr>
              <a:t>LED 2: X: 52.07, Y: 29.21</a:t>
            </a:r>
          </a:p>
          <a:p>
            <a:pPr marL="0" indent="0">
              <a:buNone/>
            </a:pPr>
            <a:r>
              <a:rPr lang="en-US" sz="1600" dirty="0">
                <a:solidFill>
                  <a:srgbClr val="0064FF"/>
                </a:solidFill>
              </a:rPr>
              <a:t>LED 3: </a:t>
            </a:r>
            <a:r>
              <a:rPr lang="en-US" sz="1600" dirty="0" smtClean="0">
                <a:solidFill>
                  <a:srgbClr val="0064FF"/>
                </a:solidFill>
              </a:rPr>
              <a:t>X: </a:t>
            </a:r>
            <a:r>
              <a:rPr lang="en-US" sz="1600" dirty="0">
                <a:solidFill>
                  <a:srgbClr val="0064FF"/>
                </a:solidFill>
              </a:rPr>
              <a:t>52.07, Y: </a:t>
            </a:r>
            <a:r>
              <a:rPr lang="en-US" sz="1600" dirty="0" smtClean="0">
                <a:solidFill>
                  <a:srgbClr val="0064FF"/>
                </a:solidFill>
              </a:rPr>
              <a:t>21.59</a:t>
            </a:r>
          </a:p>
          <a:p>
            <a:pPr marL="0" indent="0">
              <a:buNone/>
            </a:pPr>
            <a:r>
              <a:rPr lang="en-US" sz="1600" dirty="0" smtClean="0">
                <a:solidFill>
                  <a:srgbClr val="0064FF"/>
                </a:solidFill>
              </a:rPr>
              <a:t>LED 4: X: 52.07, Y: 13.97</a:t>
            </a:r>
          </a:p>
          <a:p>
            <a:pPr marL="0" indent="0">
              <a:buNone/>
            </a:pPr>
            <a:r>
              <a:rPr lang="en-US" sz="1600" dirty="0" smtClean="0">
                <a:solidFill>
                  <a:srgbClr val="0064FF"/>
                </a:solidFill>
              </a:rPr>
              <a:t>LED 5: X:  52.07, Y: 6.35</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733800" y="1981200"/>
            <a:ext cx="5472112" cy="4630661"/>
          </a:xfrm>
          <a:prstGeom prst="rect">
            <a:avLst/>
          </a:prstGeom>
        </p:spPr>
      </p:pic>
    </p:spTree>
    <p:extLst>
      <p:ext uri="{BB962C8B-B14F-4D97-AF65-F5344CB8AC3E}">
        <p14:creationId xmlns:p14="http://schemas.microsoft.com/office/powerpoint/2010/main" val="2269762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the Dimension Layer: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Eagle is built on using Layers. The copper that goes on the Top of the PCB is a layer, ditto with the bottom. What determines the edge of the PCB are simply wires on the Dimension Layer. Let’s use the Information Tool to see what the Dimensions are, and let’s resize them.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733800" y="1981200"/>
            <a:ext cx="5472112" cy="4630661"/>
          </a:xfrm>
          <a:prstGeom prst="rect">
            <a:avLst/>
          </a:prstGeom>
        </p:spPr>
      </p:pic>
    </p:spTree>
    <p:extLst>
      <p:ext uri="{BB962C8B-B14F-4D97-AF65-F5344CB8AC3E}">
        <p14:creationId xmlns:p14="http://schemas.microsoft.com/office/powerpoint/2010/main" val="4096435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the Dimension Layer: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Here is where it could get confusing. Click the top horizontal line of the Dimension Layer with the Information Tool. You’ll get the X1-X2, and Y1-Y2 Dimensions of the line, but the where the origins are changes based on the line. The X, and Y columns are highlighted, but notice it appears Eagle is showing X2 first at position 100mm, going to 0mm. As We’re looking at a straight horizontal line, it is obvious that 80mm is the Y position. Where the origin of X, and Y are displayed changes based on how you click the line.  As we know 80mm is the Y position, lets change it to as it is on the original </a:t>
            </a:r>
            <a:r>
              <a:rPr lang="en-US" sz="1600" dirty="0">
                <a:solidFill>
                  <a:srgbClr val="0064FF"/>
                </a:solidFill>
              </a:rPr>
              <a:t>POV board, to </a:t>
            </a:r>
            <a:r>
              <a:rPr lang="en-US" sz="1600" dirty="0" smtClean="0">
                <a:solidFill>
                  <a:srgbClr val="0064FF"/>
                </a:solidFill>
              </a:rPr>
              <a:t>42.85mm</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19050" y="2895600"/>
            <a:ext cx="6210300" cy="3654819"/>
          </a:xfrm>
          <a:prstGeom prst="rect">
            <a:avLst/>
          </a:prstGeom>
        </p:spPr>
      </p:pic>
      <p:pic>
        <p:nvPicPr>
          <p:cNvPr id="5" name="Picture 4"/>
          <p:cNvPicPr>
            <a:picLocks noChangeAspect="1"/>
          </p:cNvPicPr>
          <p:nvPr/>
        </p:nvPicPr>
        <p:blipFill>
          <a:blip r:embed="rId3"/>
          <a:stretch>
            <a:fillRect/>
          </a:stretch>
        </p:blipFill>
        <p:spPr>
          <a:xfrm>
            <a:off x="7267575" y="2933700"/>
            <a:ext cx="3781425" cy="3770590"/>
          </a:xfrm>
          <a:prstGeom prst="rect">
            <a:avLst/>
          </a:prstGeom>
        </p:spPr>
      </p:pic>
    </p:spTree>
    <p:extLst>
      <p:ext uri="{BB962C8B-B14F-4D97-AF65-F5344CB8AC3E}">
        <p14:creationId xmlns:p14="http://schemas.microsoft.com/office/powerpoint/2010/main" val="1846808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 original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Below is the schematic as it appears in it’s Original Eagle Schematic. Our Schematic will look slightly different, but that’s OK. Often times, schematics will be written in notebooks, or napkins, or may be in PDF form, without access to the original PCB files. As you become more proficient in PCB design, and layout you begin to find different ways to draw and layout the same schematic.</a:t>
            </a:r>
            <a:r>
              <a:rPr lang="en-US" dirty="0" smtClean="0">
                <a:solidFill>
                  <a:srgbClr val="0064FF"/>
                </a:solidFill>
              </a:rPr>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352800" y="2286000"/>
            <a:ext cx="4419600" cy="4501880"/>
          </a:xfrm>
          <a:prstGeom prst="rect">
            <a:avLst/>
          </a:prstGeom>
        </p:spPr>
      </p:pic>
    </p:spTree>
    <p:extLst>
      <p:ext uri="{BB962C8B-B14F-4D97-AF65-F5344CB8AC3E}">
        <p14:creationId xmlns:p14="http://schemas.microsoft.com/office/powerpoint/2010/main" val="3530512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the Dimension Layer: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This will dramatically reduce the Vertical footprint of the Board, let’s now click the right, vertical Wire, and change it’s </a:t>
            </a:r>
            <a:r>
              <a:rPr lang="en-US" sz="1600" dirty="0">
                <a:solidFill>
                  <a:srgbClr val="0064FF"/>
                </a:solidFill>
              </a:rPr>
              <a:t>X Position to </a:t>
            </a:r>
            <a:r>
              <a:rPr lang="en-US" sz="1600" dirty="0" smtClean="0">
                <a:solidFill>
                  <a:srgbClr val="0064FF"/>
                </a:solidFill>
              </a:rPr>
              <a:t>58.4mm.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52396" y="2516187"/>
            <a:ext cx="5925207" cy="3579813"/>
          </a:xfrm>
          <a:prstGeom prst="rect">
            <a:avLst/>
          </a:prstGeom>
        </p:spPr>
      </p:pic>
    </p:spTree>
    <p:extLst>
      <p:ext uri="{BB962C8B-B14F-4D97-AF65-F5344CB8AC3E}">
        <p14:creationId xmlns:p14="http://schemas.microsoft.com/office/powerpoint/2010/main" val="3104532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Final Dimension: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Our final footprint of the PCB will be 58.4mm </a:t>
            </a:r>
            <a:r>
              <a:rPr lang="en-US" sz="1600" dirty="0">
                <a:solidFill>
                  <a:srgbClr val="0064FF"/>
                </a:solidFill>
              </a:rPr>
              <a:t>x </a:t>
            </a:r>
            <a:r>
              <a:rPr lang="en-US" sz="1600" dirty="0" smtClean="0">
                <a:solidFill>
                  <a:srgbClr val="0064FF"/>
                </a:solidFill>
              </a:rPr>
              <a:t>42.85mm.  Now lets connect the wires we laid out in the Schematic Editor.</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586858" y="2262187"/>
            <a:ext cx="6256283" cy="3779838"/>
          </a:xfrm>
          <a:prstGeom prst="rect">
            <a:avLst/>
          </a:prstGeom>
        </p:spPr>
      </p:pic>
    </p:spTree>
    <p:extLst>
      <p:ext uri="{BB962C8B-B14F-4D97-AF65-F5344CB8AC3E}">
        <p14:creationId xmlns:p14="http://schemas.microsoft.com/office/powerpoint/2010/main" val="3811142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Wires: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Since we have our LEDs laid out as we want them, and have the wires connected, let’s use the “Ratsnest” tool. This tool cleans up the air wires to find the shortest route to it’s connections, and will tell you how many air wires need to be connected in the lower left hand corner of the window.  In this case, we have four airwires. Let’s connect them!</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762000" y="2057400"/>
            <a:ext cx="4014069" cy="4476750"/>
          </a:xfrm>
          <a:prstGeom prst="rect">
            <a:avLst/>
          </a:prstGeom>
        </p:spPr>
      </p:pic>
      <p:pic>
        <p:nvPicPr>
          <p:cNvPr id="6" name="Picture 5"/>
          <p:cNvPicPr>
            <a:picLocks noChangeAspect="1"/>
          </p:cNvPicPr>
          <p:nvPr/>
        </p:nvPicPr>
        <p:blipFill>
          <a:blip r:embed="rId3"/>
          <a:stretch>
            <a:fillRect/>
          </a:stretch>
        </p:blipFill>
        <p:spPr>
          <a:xfrm>
            <a:off x="6172200" y="3981450"/>
            <a:ext cx="4267200" cy="628650"/>
          </a:xfrm>
          <a:prstGeom prst="rect">
            <a:avLst/>
          </a:prstGeom>
        </p:spPr>
      </p:pic>
    </p:spTree>
    <p:extLst>
      <p:ext uri="{BB962C8B-B14F-4D97-AF65-F5344CB8AC3E}">
        <p14:creationId xmlns:p14="http://schemas.microsoft.com/office/powerpoint/2010/main" val="868476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Wires: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To connect the Airwires, choose the “Route” tool. Once selected, which layer it will be laid out on will Be Selectable on the top. Change the layer from “16 Bottom” to “1 Top.”</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733425" y="2439307"/>
            <a:ext cx="3724275" cy="3809093"/>
          </a:xfrm>
          <a:prstGeom prst="rect">
            <a:avLst/>
          </a:prstGeom>
        </p:spPr>
      </p:pic>
      <p:pic>
        <p:nvPicPr>
          <p:cNvPr id="3" name="Picture 2"/>
          <p:cNvPicPr>
            <a:picLocks noChangeAspect="1"/>
          </p:cNvPicPr>
          <p:nvPr/>
        </p:nvPicPr>
        <p:blipFill>
          <a:blip r:embed="rId3"/>
          <a:stretch>
            <a:fillRect/>
          </a:stretch>
        </p:blipFill>
        <p:spPr>
          <a:xfrm>
            <a:off x="5181600" y="3391353"/>
            <a:ext cx="4953000" cy="1905000"/>
          </a:xfrm>
          <a:prstGeom prst="rect">
            <a:avLst/>
          </a:prstGeom>
        </p:spPr>
      </p:pic>
    </p:spTree>
    <p:extLst>
      <p:ext uri="{BB962C8B-B14F-4D97-AF65-F5344CB8AC3E}">
        <p14:creationId xmlns:p14="http://schemas.microsoft.com/office/powerpoint/2010/main" val="1064901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Wires: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tool to connect LED1 to LED2, and LED3 to LED 4, using the top layer.  Then switch the Layer to the Bottom, and connect LED 2 to LED 3, and LED 4 to LED5. Also, you’ll have the ability to change the width. The default width shown below is fine for 3V LEDs.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1444956" y="2181678"/>
            <a:ext cx="1526844" cy="4324350"/>
          </a:xfrm>
          <a:prstGeom prst="rect">
            <a:avLst/>
          </a:prstGeom>
        </p:spPr>
      </p:pic>
      <p:pic>
        <p:nvPicPr>
          <p:cNvPr id="5" name="Picture 4"/>
          <p:cNvPicPr>
            <a:picLocks noChangeAspect="1"/>
          </p:cNvPicPr>
          <p:nvPr/>
        </p:nvPicPr>
        <p:blipFill>
          <a:blip r:embed="rId3"/>
          <a:stretch>
            <a:fillRect/>
          </a:stretch>
        </p:blipFill>
        <p:spPr>
          <a:xfrm>
            <a:off x="5105400" y="3939040"/>
            <a:ext cx="3933825" cy="809625"/>
          </a:xfrm>
          <a:prstGeom prst="rect">
            <a:avLst/>
          </a:prstGeom>
        </p:spPr>
      </p:pic>
      <p:pic>
        <p:nvPicPr>
          <p:cNvPr id="6" name="Picture 5"/>
          <p:cNvPicPr>
            <a:picLocks noChangeAspect="1"/>
          </p:cNvPicPr>
          <p:nvPr/>
        </p:nvPicPr>
        <p:blipFill>
          <a:blip r:embed="rId4"/>
          <a:stretch>
            <a:fillRect/>
          </a:stretch>
        </p:blipFill>
        <p:spPr>
          <a:xfrm>
            <a:off x="2981325" y="2333172"/>
            <a:ext cx="1530684" cy="4524828"/>
          </a:xfrm>
          <a:prstGeom prst="rect">
            <a:avLst/>
          </a:prstGeom>
        </p:spPr>
      </p:pic>
    </p:spTree>
    <p:extLst>
      <p:ext uri="{BB962C8B-B14F-4D97-AF65-F5344CB8AC3E}">
        <p14:creationId xmlns:p14="http://schemas.microsoft.com/office/powerpoint/2010/main" val="249765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Are they Connected?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the “Ratsnest” tool again. If successful, you’ll be rewarded with the following! As our circuit thus far is just connecting 5 LED Cathodes together, as far as the Ratsnest tool is concerned, it’s job is done. There are no more Airwires, but we are only halfway there. Hopefully by now, you have an idea on how to make a simple circuit, and how to connect it with the Routing tool.  For the next lesson, we will break apart the traces we laid, and will set down a Copper Pour, Ground Plane to connect the LEDs.</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1724935" y="3886200"/>
            <a:ext cx="7980130" cy="1452563"/>
          </a:xfrm>
          <a:prstGeom prst="rect">
            <a:avLst/>
          </a:prstGeom>
        </p:spPr>
      </p:pic>
    </p:spTree>
    <p:extLst>
      <p:ext uri="{BB962C8B-B14F-4D97-AF65-F5344CB8AC3E}">
        <p14:creationId xmlns:p14="http://schemas.microsoft.com/office/powerpoint/2010/main" val="14941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Instead of connecting the Cathodes directly with wire, we are going to create a Copper Pour. A copper Pour is a large piece of Copper left on a PCB where multiple components often connect to. In this case, we’ll use a Pour as a Ground Plane. First choose the “Ripup” tool, and click on the previously made wires to revert them back to air wires.</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889112" y="2133600"/>
            <a:ext cx="3651775" cy="4433887"/>
          </a:xfrm>
          <a:prstGeom prst="rect">
            <a:avLst/>
          </a:prstGeom>
        </p:spPr>
      </p:pic>
    </p:spTree>
    <p:extLst>
      <p:ext uri="{BB962C8B-B14F-4D97-AF65-F5344CB8AC3E}">
        <p14:creationId xmlns:p14="http://schemas.microsoft.com/office/powerpoint/2010/main" val="652299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To create a Copper Pour, choose the Polygon tool as circled below. Then change the layer to “16 Bottom” if it is not already chosen. Layers are changed the same as with the route tool.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766011" y="2133600"/>
            <a:ext cx="5462294" cy="4419600"/>
          </a:xfrm>
          <a:prstGeom prst="rect">
            <a:avLst/>
          </a:prstGeom>
        </p:spPr>
      </p:pic>
      <p:pic>
        <p:nvPicPr>
          <p:cNvPr id="3" name="Picture 2"/>
          <p:cNvPicPr>
            <a:picLocks noChangeAspect="1"/>
          </p:cNvPicPr>
          <p:nvPr/>
        </p:nvPicPr>
        <p:blipFill>
          <a:blip r:embed="rId3"/>
          <a:stretch>
            <a:fillRect/>
          </a:stretch>
        </p:blipFill>
        <p:spPr>
          <a:xfrm>
            <a:off x="6787085" y="3362325"/>
            <a:ext cx="4067175" cy="514350"/>
          </a:xfrm>
          <a:prstGeom prst="rect">
            <a:avLst/>
          </a:prstGeom>
        </p:spPr>
      </p:pic>
    </p:spTree>
    <p:extLst>
      <p:ext uri="{BB962C8B-B14F-4D97-AF65-F5344CB8AC3E}">
        <p14:creationId xmlns:p14="http://schemas.microsoft.com/office/powerpoint/2010/main" val="25193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polygon tool to create a rectangle in the dimension rectangle. </a:t>
            </a:r>
            <a:r>
              <a:rPr lang="en-US" sz="1600" dirty="0">
                <a:solidFill>
                  <a:srgbClr val="0064FF"/>
                </a:solidFill>
              </a:rPr>
              <a:t> </a:t>
            </a:r>
            <a:r>
              <a:rPr lang="en-US" sz="1600" dirty="0" smtClean="0">
                <a:solidFill>
                  <a:srgbClr val="0064FF"/>
                </a:solidFill>
              </a:rPr>
              <a:t>When the loop is closed, the lines should turn to dashes. Now click the Ratsnest button again.</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533400" y="2672903"/>
            <a:ext cx="5257800" cy="3813756"/>
          </a:xfrm>
          <a:prstGeom prst="rect">
            <a:avLst/>
          </a:prstGeom>
        </p:spPr>
      </p:pic>
      <p:pic>
        <p:nvPicPr>
          <p:cNvPr id="6" name="Picture 5"/>
          <p:cNvPicPr>
            <a:picLocks noChangeAspect="1"/>
          </p:cNvPicPr>
          <p:nvPr/>
        </p:nvPicPr>
        <p:blipFill>
          <a:blip r:embed="rId3"/>
          <a:stretch>
            <a:fillRect/>
          </a:stretch>
        </p:blipFill>
        <p:spPr>
          <a:xfrm>
            <a:off x="6477000" y="2709997"/>
            <a:ext cx="5132536" cy="3776662"/>
          </a:xfrm>
          <a:prstGeom prst="rect">
            <a:avLst/>
          </a:prstGeom>
        </p:spPr>
      </p:pic>
    </p:spTree>
    <p:extLst>
      <p:ext uri="{BB962C8B-B14F-4D97-AF65-F5344CB8AC3E}">
        <p14:creationId xmlns:p14="http://schemas.microsoft.com/office/powerpoint/2010/main" val="769658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clicking the Ratsnest button, the polygon becomes a copper pour on the layer chosen. The LEDs are still connected by airwires. We’ll need to change the Net that the Copper Pour is connected on to GND. Your first guess would be to click the polygon with the Information Tool, and change the name the same way we changed the coordinates on the LEDs. Click on the Information Tool, and click the upper left corner of the Polygon to pull up it’s properties.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540793" y="2293383"/>
            <a:ext cx="6043613" cy="4564617"/>
          </a:xfrm>
          <a:prstGeom prst="rect">
            <a:avLst/>
          </a:prstGeom>
        </p:spPr>
      </p:pic>
    </p:spTree>
    <p:extLst>
      <p:ext uri="{BB962C8B-B14F-4D97-AF65-F5344CB8AC3E}">
        <p14:creationId xmlns:p14="http://schemas.microsoft.com/office/powerpoint/2010/main" val="3444053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lstStyle/>
          <a:p>
            <a:r>
              <a:rPr lang="en-US" dirty="0" smtClean="0"/>
              <a:t>What is Cadsoft Eagle?</a:t>
            </a:r>
            <a:endParaRPr dirty="0"/>
          </a:p>
        </p:txBody>
      </p:sp>
      <p:sp>
        <p:nvSpPr>
          <p:cNvPr id="14" name="Content Placeholder 13"/>
          <p:cNvSpPr>
            <a:spLocks noGrp="1"/>
          </p:cNvSpPr>
          <p:nvPr>
            <p:ph idx="1"/>
          </p:nvPr>
        </p:nvSpPr>
        <p:spPr>
          <a:xfrm>
            <a:off x="762000" y="1143000"/>
            <a:ext cx="9906000" cy="4953000"/>
          </a:xfrm>
        </p:spPr>
        <p:txBody>
          <a:bodyPr>
            <a:normAutofit lnSpcReduction="10000"/>
          </a:bodyPr>
          <a:lstStyle/>
          <a:p>
            <a:pPr marL="0" indent="0">
              <a:buNone/>
            </a:pPr>
            <a:r>
              <a:rPr lang="en-US" dirty="0" smtClean="0">
                <a:solidFill>
                  <a:schemeClr val="tx1"/>
                </a:solidFill>
              </a:rPr>
              <a:t>Cadsoft Eagle, (Short for </a:t>
            </a:r>
            <a:r>
              <a:rPr lang="en-US" b="1" u="sng" dirty="0" smtClean="0">
                <a:solidFill>
                  <a:schemeClr val="tx1"/>
                </a:solidFill>
              </a:rPr>
              <a:t>E</a:t>
            </a:r>
            <a:r>
              <a:rPr lang="en-US" dirty="0" smtClean="0">
                <a:solidFill>
                  <a:schemeClr val="tx1"/>
                </a:solidFill>
              </a:rPr>
              <a:t>asily </a:t>
            </a:r>
            <a:r>
              <a:rPr lang="en-US" b="1" u="sng" dirty="0" smtClean="0">
                <a:solidFill>
                  <a:schemeClr val="tx1"/>
                </a:solidFill>
              </a:rPr>
              <a:t>A</a:t>
            </a:r>
            <a:r>
              <a:rPr lang="en-US" dirty="0" smtClean="0">
                <a:solidFill>
                  <a:schemeClr val="tx1"/>
                </a:solidFill>
              </a:rPr>
              <a:t>pplicable </a:t>
            </a:r>
            <a:r>
              <a:rPr lang="en-US" b="1" u="sng" dirty="0" smtClean="0">
                <a:solidFill>
                  <a:schemeClr val="tx1"/>
                </a:solidFill>
              </a:rPr>
              <a:t>G</a:t>
            </a:r>
            <a:r>
              <a:rPr lang="en-US" dirty="0" smtClean="0">
                <a:solidFill>
                  <a:schemeClr val="tx1"/>
                </a:solidFill>
              </a:rPr>
              <a:t>raphical </a:t>
            </a:r>
            <a:r>
              <a:rPr lang="en-US" b="1" u="sng" dirty="0" smtClean="0">
                <a:solidFill>
                  <a:schemeClr val="tx1"/>
                </a:solidFill>
              </a:rPr>
              <a:t>L</a:t>
            </a:r>
            <a:r>
              <a:rPr lang="en-US" dirty="0" smtClean="0">
                <a:solidFill>
                  <a:schemeClr val="tx1"/>
                </a:solidFill>
              </a:rPr>
              <a:t>ayout </a:t>
            </a:r>
            <a:r>
              <a:rPr lang="en-US" b="1" u="sng" dirty="0" smtClean="0">
                <a:solidFill>
                  <a:schemeClr val="tx1"/>
                </a:solidFill>
              </a:rPr>
              <a:t>E</a:t>
            </a:r>
            <a:r>
              <a:rPr lang="en-US" dirty="0" smtClean="0">
                <a:solidFill>
                  <a:schemeClr val="tx1"/>
                </a:solidFill>
              </a:rPr>
              <a:t>ditor) is a Printed Circuit Board Schematic, and Board Layout editor that has been around since 1988.</a:t>
            </a:r>
          </a:p>
          <a:p>
            <a:r>
              <a:rPr lang="en-US" dirty="0" smtClean="0">
                <a:solidFill>
                  <a:schemeClr val="tx1"/>
                </a:solidFill>
              </a:rPr>
              <a:t>Because of it’s long life, there is a large community supporting it. Beginners will be pleased to find  thousands of parts libraries, containing parts for many common components. Even right after installation, Eagle comes with many libraries, with many more available for download from </a:t>
            </a:r>
            <a:r>
              <a:rPr lang="en-US" dirty="0" err="1" smtClean="0">
                <a:solidFill>
                  <a:schemeClr val="tx1"/>
                </a:solidFill>
              </a:rPr>
              <a:t>Cadsoft’s</a:t>
            </a:r>
            <a:r>
              <a:rPr lang="en-US" dirty="0" smtClean="0">
                <a:solidFill>
                  <a:schemeClr val="tx1"/>
                </a:solidFill>
              </a:rPr>
              <a:t> website, and elsewhere on the web.</a:t>
            </a:r>
          </a:p>
          <a:p>
            <a:r>
              <a:rPr lang="en-US" dirty="0" smtClean="0">
                <a:solidFill>
                  <a:schemeClr val="tx1"/>
                </a:solidFill>
              </a:rPr>
              <a:t> For hobbyists, and students, there is a freeware license, and for small and medium sized businesses, licensing is relatively cheap compared to much more expensive alternatives.</a:t>
            </a:r>
          </a:p>
          <a:p>
            <a:r>
              <a:rPr lang="en-US" dirty="0" smtClean="0">
                <a:solidFill>
                  <a:schemeClr val="tx1"/>
                </a:solidFill>
              </a:rPr>
              <a:t>Outside of this class, feel free to watch countless instructional videos on </a:t>
            </a:r>
            <a:r>
              <a:rPr lang="en-US" dirty="0" err="1" smtClean="0">
                <a:solidFill>
                  <a:schemeClr val="tx1"/>
                </a:solidFill>
              </a:rPr>
              <a:t>Youtube</a:t>
            </a:r>
            <a:r>
              <a:rPr lang="en-US" dirty="0" smtClean="0">
                <a:solidFill>
                  <a:schemeClr val="tx1"/>
                </a:solidFill>
              </a:rPr>
              <a:t>, and elsewhere. Help is also available on many forums, blogs, and websites. A little piece of advice though. Search for help with “Cadsoft Eagle.” Without specifying Cadsoft, asking Google for help with Eagle brings up interesting results… </a:t>
            </a:r>
            <a:r>
              <a:rPr lang="en-US" dirty="0" smtClean="0">
                <a:solidFill>
                  <a:schemeClr val="tx1"/>
                </a:solidFill>
                <a:sym typeface="Wingdings" panose="05000000000000000000" pitchFamily="2" charset="2"/>
              </a:rPr>
              <a:t></a:t>
            </a:r>
            <a:endParaRPr lang="en-US" dirty="0" smtClean="0">
              <a:solidFill>
                <a:schemeClr val="tx1"/>
              </a:solidFill>
            </a:endParaRPr>
          </a:p>
          <a:p>
            <a:pPr marL="0" indent="0">
              <a:buNone/>
            </a:pPr>
            <a:r>
              <a:rPr lang="en-US" dirty="0" smtClean="0"/>
              <a:t/>
            </a:r>
            <a:br>
              <a:rPr lang="en-US" dirty="0" smtClean="0"/>
            </a:br>
            <a:r>
              <a:rPr lang="en-US" dirty="0" smtClean="0"/>
              <a:t/>
            </a:r>
            <a:br>
              <a:rPr lang="en-US" dirty="0" smtClean="0"/>
            </a:br>
            <a:endParaRPr dirty="0"/>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Pulling up the Information for the Polygon brings up a host of options. One of which towards the bottom is the Name field. On this specific Polygon, the Name is labeled “N$1.” Try to change it to “GND.”</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927188" y="2590800"/>
            <a:ext cx="5270824" cy="3958389"/>
          </a:xfrm>
          <a:prstGeom prst="rect">
            <a:avLst/>
          </a:prstGeom>
        </p:spPr>
      </p:pic>
    </p:spTree>
    <p:extLst>
      <p:ext uri="{BB962C8B-B14F-4D97-AF65-F5344CB8AC3E}">
        <p14:creationId xmlns:p14="http://schemas.microsoft.com/office/powerpoint/2010/main" val="1294856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Oops! Trying to change the name through the Information Tool does not work. Eagle asks that you use the “Name” tool.  So cancel out of the Properties window, and let’s use the Name Tool.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5320976" y="2514600"/>
            <a:ext cx="5270824" cy="3958389"/>
          </a:xfrm>
          <a:prstGeom prst="rect">
            <a:avLst/>
          </a:prstGeom>
        </p:spPr>
      </p:pic>
      <p:pic>
        <p:nvPicPr>
          <p:cNvPr id="2" name="Picture 1"/>
          <p:cNvPicPr>
            <a:picLocks noChangeAspect="1"/>
          </p:cNvPicPr>
          <p:nvPr/>
        </p:nvPicPr>
        <p:blipFill>
          <a:blip r:embed="rId3"/>
          <a:stretch>
            <a:fillRect/>
          </a:stretch>
        </p:blipFill>
        <p:spPr>
          <a:xfrm>
            <a:off x="852556" y="3598445"/>
            <a:ext cx="4369843" cy="1790700"/>
          </a:xfrm>
          <a:prstGeom prst="rect">
            <a:avLst/>
          </a:prstGeom>
        </p:spPr>
      </p:pic>
    </p:spTree>
    <p:extLst>
      <p:ext uri="{BB962C8B-B14F-4D97-AF65-F5344CB8AC3E}">
        <p14:creationId xmlns:p14="http://schemas.microsoft.com/office/powerpoint/2010/main" val="77662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Choose the “Name” Tool that is circled below. We will then click the upper left hand corner of the Polygon with the tool selected.</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3387233" y="1752600"/>
            <a:ext cx="4350733" cy="4605337"/>
          </a:xfrm>
          <a:prstGeom prst="rect">
            <a:avLst/>
          </a:prstGeom>
        </p:spPr>
      </p:pic>
    </p:spTree>
    <p:extLst>
      <p:ext uri="{BB962C8B-B14F-4D97-AF65-F5344CB8AC3E}">
        <p14:creationId xmlns:p14="http://schemas.microsoft.com/office/powerpoint/2010/main" val="1511120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using the Name Tool with the Polygon, a box will show up allowing you to change the Net the Polygon is connected to. Go ahead and change it to GND, and click OK. After, you’ll be brought back to the Board Layout. Go ahead and click the Ratsnest Tool.</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3352800"/>
            <a:ext cx="1847850" cy="2066925"/>
          </a:xfrm>
          <a:prstGeom prst="rect">
            <a:avLst/>
          </a:prstGeom>
        </p:spPr>
      </p:pic>
      <p:pic>
        <p:nvPicPr>
          <p:cNvPr id="6" name="Picture 5"/>
          <p:cNvPicPr>
            <a:picLocks noChangeAspect="1"/>
          </p:cNvPicPr>
          <p:nvPr/>
        </p:nvPicPr>
        <p:blipFill>
          <a:blip r:embed="rId3"/>
          <a:stretch>
            <a:fillRect/>
          </a:stretch>
        </p:blipFill>
        <p:spPr>
          <a:xfrm>
            <a:off x="3276600" y="2103953"/>
            <a:ext cx="6043613" cy="4564617"/>
          </a:xfrm>
          <a:prstGeom prst="rect">
            <a:avLst/>
          </a:prstGeom>
        </p:spPr>
      </p:pic>
    </p:spTree>
    <p:extLst>
      <p:ext uri="{BB962C8B-B14F-4D97-AF65-F5344CB8AC3E}">
        <p14:creationId xmlns:p14="http://schemas.microsoft.com/office/powerpoint/2010/main" val="1189291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You’ve just created a Ground Plane!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If successful, the airwires should disappear, and the Ratsnest Tool will let you know that there is nothing further to do. Any un-routed Ground Pins touching the GND Polygon will automatically connect to it.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323414"/>
            <a:ext cx="5253038" cy="3924986"/>
          </a:xfrm>
          <a:prstGeom prst="rect">
            <a:avLst/>
          </a:prstGeom>
        </p:spPr>
      </p:pic>
      <p:pic>
        <p:nvPicPr>
          <p:cNvPr id="4" name="Picture 3"/>
          <p:cNvPicPr>
            <a:picLocks noChangeAspect="1"/>
          </p:cNvPicPr>
          <p:nvPr/>
        </p:nvPicPr>
        <p:blipFill>
          <a:blip r:embed="rId3"/>
          <a:stretch>
            <a:fillRect/>
          </a:stretch>
        </p:blipFill>
        <p:spPr>
          <a:xfrm>
            <a:off x="6402179" y="4066832"/>
            <a:ext cx="3829050" cy="438150"/>
          </a:xfrm>
          <a:prstGeom prst="rect">
            <a:avLst/>
          </a:prstGeom>
        </p:spPr>
      </p:pic>
    </p:spTree>
    <p:extLst>
      <p:ext uri="{BB962C8B-B14F-4D97-AF65-F5344CB8AC3E}">
        <p14:creationId xmlns:p14="http://schemas.microsoft.com/office/powerpoint/2010/main" val="1206227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Thermal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Zooming into one of LEDs will reveal what the Ground connection to the GND plane looks like. Notice how the Cathode is connected using a crosshair. This is known as a “Thermal” connection. Copper Pours could act as heat sinks when soldering. This offers thermal relief to aid in melting the solder. </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3505200" y="2167878"/>
            <a:ext cx="4451845" cy="4478691"/>
          </a:xfrm>
          <a:prstGeom prst="rect">
            <a:avLst/>
          </a:prstGeom>
        </p:spPr>
      </p:pic>
    </p:spTree>
    <p:extLst>
      <p:ext uri="{BB962C8B-B14F-4D97-AF65-F5344CB8AC3E}">
        <p14:creationId xmlns:p14="http://schemas.microsoft.com/office/powerpoint/2010/main" val="2698544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Thermal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What if you had a high voltage, or high current connection, and wanted to turn off the Thermal protection? Lets zoom back out, and use the Information tool on the Polygon again. Uncheck the Thermal box, and while we’re at it, change the isolate dropdown to 0.9096mm Radius.</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3933825" y="1905000"/>
            <a:ext cx="3257550" cy="4767725"/>
          </a:xfrm>
          <a:prstGeom prst="rect">
            <a:avLst/>
          </a:prstGeom>
        </p:spPr>
      </p:pic>
    </p:spTree>
    <p:extLst>
      <p:ext uri="{BB962C8B-B14F-4D97-AF65-F5344CB8AC3E}">
        <p14:creationId xmlns:p14="http://schemas.microsoft.com/office/powerpoint/2010/main" val="2853607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Thermal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You’ll notice that the GND connection now is fully connected to the cathode pin with no thermal. This will make it a little more difficult to solder the pin, but the issue could be mitigated with a soldering iron turned up to high heat. Now note the other non-connected pin has a large isolation. This is useful for isolating high voltage pins from your Ground Plane, as an example. After we are done, lets go back to the Polygon properties, turn thermal back on, and set isolation back to 0. Remember to run Ratsnest after to redraw the Polygon with new settings.</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762000" y="2667000"/>
            <a:ext cx="3322248" cy="3581400"/>
          </a:xfrm>
          <a:prstGeom prst="rect">
            <a:avLst/>
          </a:prstGeom>
        </p:spPr>
      </p:pic>
      <p:pic>
        <p:nvPicPr>
          <p:cNvPr id="5" name="Picture 4"/>
          <p:cNvPicPr>
            <a:picLocks noChangeAspect="1"/>
          </p:cNvPicPr>
          <p:nvPr/>
        </p:nvPicPr>
        <p:blipFill>
          <a:blip r:embed="rId3"/>
          <a:stretch>
            <a:fillRect/>
          </a:stretch>
        </p:blipFill>
        <p:spPr>
          <a:xfrm>
            <a:off x="7900759" y="2488406"/>
            <a:ext cx="2691041" cy="3938587"/>
          </a:xfrm>
          <a:prstGeom prst="rect">
            <a:avLst/>
          </a:prstGeom>
        </p:spPr>
      </p:pic>
    </p:spTree>
    <p:extLst>
      <p:ext uri="{BB962C8B-B14F-4D97-AF65-F5344CB8AC3E}">
        <p14:creationId xmlns:p14="http://schemas.microsoft.com/office/powerpoint/2010/main" val="603897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Rotation: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Going back to the Board Editor, we’ll need to rotate the LEDs so that their flat Cathode side is facing down. Keep clicking on the LED until it rotates to this position. Note, the LED appears to rotate rather well. If the origin point was off center, this wouldn’t be the case.  The Rotate Tool is circled below. The two LEDs already rotated are pointed out below with arrows.</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932141" y="2590800"/>
            <a:ext cx="5565718" cy="4000500"/>
          </a:xfrm>
          <a:prstGeom prst="rect">
            <a:avLst/>
          </a:prstGeom>
        </p:spPr>
      </p:pic>
      <p:pic>
        <p:nvPicPr>
          <p:cNvPr id="3" name="Picture 2"/>
          <p:cNvPicPr>
            <a:picLocks noChangeAspect="1"/>
          </p:cNvPicPr>
          <p:nvPr/>
        </p:nvPicPr>
        <p:blipFill>
          <a:blip r:embed="rId3"/>
          <a:stretch>
            <a:fillRect/>
          </a:stretch>
        </p:blipFill>
        <p:spPr>
          <a:xfrm>
            <a:off x="914400" y="3218329"/>
            <a:ext cx="1600200" cy="2745441"/>
          </a:xfrm>
          <a:prstGeom prst="rect">
            <a:avLst/>
          </a:prstGeom>
        </p:spPr>
      </p:pic>
    </p:spTree>
    <p:extLst>
      <p:ext uri="{BB962C8B-B14F-4D97-AF65-F5344CB8AC3E}">
        <p14:creationId xmlns:p14="http://schemas.microsoft.com/office/powerpoint/2010/main" val="2358712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Rotation: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all the LEDs are rotated, our Ground Plane will need to be redrawn. Click the Ratsnest again to redraw it. Now that everything is seated correctly, we’ll clean up the text on the Silk Screen layer using the Smash command.</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895600" y="1837033"/>
            <a:ext cx="5638800" cy="4258967"/>
          </a:xfrm>
          <a:prstGeom prst="rect">
            <a:avLst/>
          </a:prstGeom>
        </p:spPr>
      </p:pic>
    </p:spTree>
    <p:extLst>
      <p:ext uri="{BB962C8B-B14F-4D97-AF65-F5344CB8AC3E}">
        <p14:creationId xmlns:p14="http://schemas.microsoft.com/office/powerpoint/2010/main" val="1376421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fontScale="90000"/>
          </a:bodyPr>
          <a:lstStyle/>
          <a:p>
            <a:r>
              <a:rPr lang="en-US" dirty="0" smtClean="0"/>
              <a:t>How licensing is available for Cadsoft Eagle?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Licensing for Cadsoft Eagle is as follows:</a:t>
            </a:r>
          </a:p>
          <a:p>
            <a:r>
              <a:rPr lang="en-US" dirty="0" smtClean="0">
                <a:solidFill>
                  <a:schemeClr val="tx1"/>
                </a:solidFill>
              </a:rPr>
              <a:t>Eagle Hobbyist</a:t>
            </a:r>
            <a:br>
              <a:rPr lang="en-US" dirty="0" smtClean="0">
                <a:solidFill>
                  <a:schemeClr val="tx1"/>
                </a:solidFill>
              </a:rPr>
            </a:br>
            <a:r>
              <a:rPr lang="en-US" dirty="0" smtClean="0">
                <a:solidFill>
                  <a:schemeClr val="tx1"/>
                </a:solidFill>
              </a:rPr>
              <a:t> </a:t>
            </a:r>
            <a:r>
              <a:rPr lang="en-US" dirty="0">
                <a:solidFill>
                  <a:schemeClr val="tx1"/>
                </a:solidFill>
              </a:rPr>
              <a:t>(99 schematic sheets, 6 signal layers, 160x100mm routing area)</a:t>
            </a:r>
            <a:endParaRPr lang="en-US" dirty="0" smtClean="0">
              <a:solidFill>
                <a:schemeClr val="tx1"/>
              </a:solidFill>
            </a:endParaRPr>
          </a:p>
          <a:p>
            <a:r>
              <a:rPr lang="en-US" dirty="0" smtClean="0">
                <a:solidFill>
                  <a:srgbClr val="00B0F0"/>
                </a:solidFill>
              </a:rPr>
              <a:t>Eagle Light, </a:t>
            </a:r>
            <a:r>
              <a:rPr lang="en-US" u="sng" dirty="0" smtClean="0">
                <a:solidFill>
                  <a:srgbClr val="00B0F0"/>
                </a:solidFill>
              </a:rPr>
              <a:t>used in this class</a:t>
            </a:r>
            <a:r>
              <a:rPr lang="en-US" dirty="0" smtClean="0">
                <a:solidFill>
                  <a:srgbClr val="00B0F0"/>
                </a:solidFill>
              </a:rPr>
              <a:t/>
            </a:r>
            <a:br>
              <a:rPr lang="en-US" dirty="0" smtClean="0">
                <a:solidFill>
                  <a:srgbClr val="00B0F0"/>
                </a:solidFill>
              </a:rPr>
            </a:br>
            <a:r>
              <a:rPr lang="en-US" dirty="0">
                <a:solidFill>
                  <a:srgbClr val="00B0F0"/>
                </a:solidFill>
              </a:rPr>
              <a:t>(Limitations: 1 schematic sheet, 2 signal layers, 100x80mm routing area)</a:t>
            </a:r>
            <a:endParaRPr lang="en-US" dirty="0" smtClean="0">
              <a:solidFill>
                <a:srgbClr val="00B0F0"/>
              </a:solidFill>
            </a:endParaRPr>
          </a:p>
          <a:p>
            <a:r>
              <a:rPr lang="en-US" dirty="0" smtClean="0">
                <a:solidFill>
                  <a:schemeClr val="tx1"/>
                </a:solidFill>
              </a:rPr>
              <a:t>Eagle Standard</a:t>
            </a:r>
            <a:br>
              <a:rPr lang="en-US" dirty="0" smtClean="0">
                <a:solidFill>
                  <a:schemeClr val="tx1"/>
                </a:solidFill>
              </a:rPr>
            </a:br>
            <a:r>
              <a:rPr lang="en-US" dirty="0">
                <a:solidFill>
                  <a:schemeClr val="tx1"/>
                </a:solidFill>
              </a:rPr>
              <a:t>(Limitations: 99 schematic sheets, 6 signal layers, 160x100mm routing area)</a:t>
            </a:r>
            <a:endParaRPr lang="en-US" dirty="0" smtClean="0">
              <a:solidFill>
                <a:schemeClr val="tx1"/>
              </a:solidFill>
            </a:endParaRPr>
          </a:p>
          <a:p>
            <a:r>
              <a:rPr lang="en-US" dirty="0" smtClean="0">
                <a:solidFill>
                  <a:schemeClr val="tx1"/>
                </a:solidFill>
              </a:rPr>
              <a:t>Eagle Professional</a:t>
            </a:r>
            <a:br>
              <a:rPr lang="en-US" dirty="0" smtClean="0">
                <a:solidFill>
                  <a:schemeClr val="tx1"/>
                </a:solidFill>
              </a:rPr>
            </a:br>
            <a:r>
              <a:rPr lang="en-US" dirty="0">
                <a:solidFill>
                  <a:schemeClr val="tx1"/>
                </a:solidFill>
              </a:rPr>
              <a:t>(999 schematic sheets, 16 signal layers, 4m x 4m routing area)</a:t>
            </a:r>
            <a:r>
              <a:rPr lang="en-US" dirty="0" smtClean="0"/>
              <a:t/>
            </a:r>
            <a:br>
              <a:rPr lang="en-US" dirty="0" smtClean="0"/>
            </a:br>
            <a:endParaRPr dirty="0"/>
          </a:p>
        </p:txBody>
      </p:sp>
    </p:spTree>
    <p:extLst>
      <p:ext uri="{BB962C8B-B14F-4D97-AF65-F5344CB8AC3E}">
        <p14:creationId xmlns:p14="http://schemas.microsoft.com/office/powerpoint/2010/main" val="2459145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Eagle SMASH!</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The LED’s Text name moves as one with the LED. Select the smash command to disconnect the Text from the part.</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590800" y="1981200"/>
            <a:ext cx="6236903" cy="4719637"/>
          </a:xfrm>
          <a:prstGeom prst="rect">
            <a:avLst/>
          </a:prstGeom>
        </p:spPr>
      </p:pic>
    </p:spTree>
    <p:extLst>
      <p:ext uri="{BB962C8B-B14F-4D97-AF65-F5344CB8AC3E}">
        <p14:creationId xmlns:p14="http://schemas.microsoft.com/office/powerpoint/2010/main" val="3850988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Eagle SMASH!</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Clicking one of the LEDs with the Smash Tool adds a separate point for moving the Text, as is shown in the right picture. After using the tool on all the LEDs, we’ll use the Move Tool tidy up the text.</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6557211" y="2643990"/>
            <a:ext cx="4034589" cy="3520377"/>
          </a:xfrm>
          <a:prstGeom prst="rect">
            <a:avLst/>
          </a:prstGeom>
        </p:spPr>
      </p:pic>
      <p:pic>
        <p:nvPicPr>
          <p:cNvPr id="4" name="Picture 3"/>
          <p:cNvPicPr>
            <a:picLocks noChangeAspect="1"/>
          </p:cNvPicPr>
          <p:nvPr/>
        </p:nvPicPr>
        <p:blipFill>
          <a:blip r:embed="rId3"/>
          <a:stretch>
            <a:fillRect/>
          </a:stretch>
        </p:blipFill>
        <p:spPr>
          <a:xfrm>
            <a:off x="949808" y="2635969"/>
            <a:ext cx="4537843" cy="3433911"/>
          </a:xfrm>
          <a:prstGeom prst="rect">
            <a:avLst/>
          </a:prstGeom>
        </p:spPr>
      </p:pic>
    </p:spTree>
    <p:extLst>
      <p:ext uri="{BB962C8B-B14F-4D97-AF65-F5344CB8AC3E}">
        <p14:creationId xmlns:p14="http://schemas.microsoft.com/office/powerpoint/2010/main" val="3167868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Tiding Up the Text: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Text tidied up:</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2857157" y="2133600"/>
            <a:ext cx="5715685" cy="4276224"/>
          </a:xfrm>
          <a:prstGeom prst="rect">
            <a:avLst/>
          </a:prstGeom>
        </p:spPr>
      </p:pic>
    </p:spTree>
    <p:extLst>
      <p:ext uri="{BB962C8B-B14F-4D97-AF65-F5344CB8AC3E}">
        <p14:creationId xmlns:p14="http://schemas.microsoft.com/office/powerpoint/2010/main" val="3741821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Part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part for the CR2032 Battery Holder:</a:t>
            </a:r>
            <a:endParaRPr lang="en-US" dirty="0" smtClean="0">
              <a:solidFill>
                <a:srgbClr val="0064FF"/>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1982926"/>
            <a:ext cx="7010400" cy="4113074"/>
          </a:xfrm>
          <a:prstGeom prst="rect">
            <a:avLst/>
          </a:prstGeom>
        </p:spPr>
      </p:pic>
    </p:spTree>
    <p:extLst>
      <p:ext uri="{BB962C8B-B14F-4D97-AF65-F5344CB8AC3E}">
        <p14:creationId xmlns:p14="http://schemas.microsoft.com/office/powerpoint/2010/main" val="2003452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First, go to Window, and choose the Control Panel:</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1290637" y="2222702"/>
            <a:ext cx="9453563" cy="4290833"/>
          </a:xfrm>
          <a:prstGeom prst="rect">
            <a:avLst/>
          </a:prstGeom>
        </p:spPr>
      </p:pic>
    </p:spTree>
    <p:extLst>
      <p:ext uri="{BB962C8B-B14F-4D97-AF65-F5344CB8AC3E}">
        <p14:creationId xmlns:p14="http://schemas.microsoft.com/office/powerpoint/2010/main" val="4118077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the Control Panel, go to File, then New, and choose Library:</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652712" y="1752600"/>
            <a:ext cx="6124575" cy="4661562"/>
          </a:xfrm>
          <a:prstGeom prst="rect">
            <a:avLst/>
          </a:prstGeom>
        </p:spPr>
      </p:pic>
    </p:spTree>
    <p:extLst>
      <p:ext uri="{BB962C8B-B14F-4D97-AF65-F5344CB8AC3E}">
        <p14:creationId xmlns:p14="http://schemas.microsoft.com/office/powerpoint/2010/main" val="227044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be brought to an untitled Library Window. Go to File, and choose “Save as”:</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771775" y="2133600"/>
            <a:ext cx="5886450" cy="4210050"/>
          </a:xfrm>
          <a:prstGeom prst="rect">
            <a:avLst/>
          </a:prstGeom>
        </p:spPr>
      </p:pic>
    </p:spTree>
    <p:extLst>
      <p:ext uri="{BB962C8B-B14F-4D97-AF65-F5344CB8AC3E}">
        <p14:creationId xmlns:p14="http://schemas.microsoft.com/office/powerpoint/2010/main" val="1524367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Eagle should bring us to it’s default Library folder. Let’s save our new Library in it, and name it “</a:t>
            </a:r>
            <a:r>
              <a:rPr lang="en-US" sz="1600" dirty="0" err="1" smtClean="0">
                <a:solidFill>
                  <a:srgbClr val="0064FF"/>
                </a:solidFill>
              </a:rPr>
              <a:t>pov_class</a:t>
            </a:r>
            <a:r>
              <a:rPr lang="en-US" sz="1600" dirty="0" smtClean="0">
                <a:solidFill>
                  <a:srgbClr val="0064FF"/>
                </a:solidFill>
              </a:rPr>
              <a:t>”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400300" y="1709689"/>
            <a:ext cx="6629400" cy="4350544"/>
          </a:xfrm>
          <a:prstGeom prst="rect">
            <a:avLst/>
          </a:prstGeom>
        </p:spPr>
      </p:pic>
    </p:spTree>
    <p:extLst>
      <p:ext uri="{BB962C8B-B14F-4D97-AF65-F5344CB8AC3E}">
        <p14:creationId xmlns:p14="http://schemas.microsoft.com/office/powerpoint/2010/main" val="148647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Package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With the Library saved, let’s create our first part! Go to Library, and choose Package:</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409825" y="2209800"/>
            <a:ext cx="6610350" cy="4210050"/>
          </a:xfrm>
          <a:prstGeom prst="rect">
            <a:avLst/>
          </a:prstGeom>
        </p:spPr>
      </p:pic>
    </p:spTree>
    <p:extLst>
      <p:ext uri="{BB962C8B-B14F-4D97-AF65-F5344CB8AC3E}">
        <p14:creationId xmlns:p14="http://schemas.microsoft.com/office/powerpoint/2010/main" val="45970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Package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the New field we’ll enter our Package name. The Part’s Manufacture Part Name is BC2032-F1. Since I want the part name to start with CR2032 to indicate it’s use, I’m going to name the package “CR2032_BC2032-F1” . Package names cannot be lower case, or contain spaces. After clicking OK, Eagle will verify you would like to create a new package. Choose Yes:</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133600" y="2605087"/>
            <a:ext cx="2800350" cy="3267075"/>
          </a:xfrm>
          <a:prstGeom prst="rect">
            <a:avLst/>
          </a:prstGeom>
        </p:spPr>
      </p:pic>
      <p:pic>
        <p:nvPicPr>
          <p:cNvPr id="4" name="Picture 3"/>
          <p:cNvPicPr>
            <a:picLocks noChangeAspect="1"/>
          </p:cNvPicPr>
          <p:nvPr/>
        </p:nvPicPr>
        <p:blipFill>
          <a:blip r:embed="rId3"/>
          <a:stretch>
            <a:fillRect/>
          </a:stretch>
        </p:blipFill>
        <p:spPr>
          <a:xfrm>
            <a:off x="6373099" y="3000374"/>
            <a:ext cx="2924175" cy="1238250"/>
          </a:xfrm>
          <a:prstGeom prst="rect">
            <a:avLst/>
          </a:prstGeom>
        </p:spPr>
      </p:pic>
    </p:spTree>
    <p:extLst>
      <p:ext uri="{BB962C8B-B14F-4D97-AF65-F5344CB8AC3E}">
        <p14:creationId xmlns:p14="http://schemas.microsoft.com/office/powerpoint/2010/main" val="152811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Helpful Movement Tips:</a:t>
            </a:r>
            <a:endParaRPr dirty="0"/>
          </a:p>
        </p:txBody>
      </p:sp>
      <p:sp>
        <p:nvSpPr>
          <p:cNvPr id="14" name="Content Placeholder 13"/>
          <p:cNvSpPr>
            <a:spLocks noGrp="1"/>
          </p:cNvSpPr>
          <p:nvPr>
            <p:ph idx="1"/>
          </p:nvPr>
        </p:nvSpPr>
        <p:spPr>
          <a:xfrm>
            <a:off x="762000" y="1143000"/>
            <a:ext cx="9906000" cy="4953000"/>
          </a:xfrm>
        </p:spPr>
        <p:txBody>
          <a:bodyPr>
            <a:normAutofit fontScale="85000" lnSpcReduction="20000"/>
          </a:bodyPr>
          <a:lstStyle/>
          <a:p>
            <a:pPr marL="0" indent="0">
              <a:buNone/>
            </a:pPr>
            <a:r>
              <a:rPr lang="en-US" dirty="0" smtClean="0">
                <a:solidFill>
                  <a:srgbClr val="0064FF"/>
                </a:solidFill>
              </a:rPr>
              <a:t>It is advised you use a Two Button Mouse with Scroll Wheel, and that the scroll wheel acts as a Third Button. The buttons are as follows:</a:t>
            </a:r>
            <a:br>
              <a:rPr lang="en-US" dirty="0" smtClean="0">
                <a:solidFill>
                  <a:srgbClr val="0064FF"/>
                </a:solidFill>
              </a:rPr>
            </a:br>
            <a:endParaRPr lang="en-US" dirty="0" smtClean="0">
              <a:solidFill>
                <a:srgbClr val="0064FF"/>
              </a:solidFill>
            </a:endParaRPr>
          </a:p>
          <a:p>
            <a:pPr marL="457200" indent="-457200">
              <a:buFont typeface="+mj-lt"/>
              <a:buAutoNum type="arabicPeriod"/>
            </a:pPr>
            <a:r>
              <a:rPr lang="en-US" dirty="0" smtClean="0">
                <a:solidFill>
                  <a:srgbClr val="0064FF"/>
                </a:solidFill>
              </a:rPr>
              <a:t>Left Click: Use to select tools, and to click on objects.</a:t>
            </a:r>
          </a:p>
          <a:p>
            <a:pPr marL="457200" indent="-457200">
              <a:buFont typeface="+mj-lt"/>
              <a:buAutoNum type="arabicPeriod"/>
            </a:pPr>
            <a:r>
              <a:rPr lang="en-US" dirty="0" smtClean="0">
                <a:solidFill>
                  <a:srgbClr val="0064FF"/>
                </a:solidFill>
              </a:rPr>
              <a:t>Center Click:  hold while moving the mouse to pan the</a:t>
            </a:r>
            <a:br>
              <a:rPr lang="en-US" dirty="0" smtClean="0">
                <a:solidFill>
                  <a:srgbClr val="0064FF"/>
                </a:solidFill>
              </a:rPr>
            </a:br>
            <a:r>
              <a:rPr lang="en-US" dirty="0" smtClean="0">
                <a:solidFill>
                  <a:srgbClr val="0064FF"/>
                </a:solidFill>
              </a:rPr>
              <a:t>screen.</a:t>
            </a:r>
          </a:p>
          <a:p>
            <a:pPr marL="457200" indent="-457200">
              <a:buFont typeface="+mj-lt"/>
              <a:buAutoNum type="arabicPeriod"/>
            </a:pPr>
            <a:r>
              <a:rPr lang="en-US" dirty="0" smtClean="0">
                <a:solidFill>
                  <a:srgbClr val="0064FF"/>
                </a:solidFill>
              </a:rPr>
              <a:t>Right click: Right click on Objects to display a drop down</a:t>
            </a:r>
            <a:br>
              <a:rPr lang="en-US" dirty="0" smtClean="0">
                <a:solidFill>
                  <a:srgbClr val="0064FF"/>
                </a:solidFill>
              </a:rPr>
            </a:br>
            <a:r>
              <a:rPr lang="en-US" dirty="0" smtClean="0">
                <a:solidFill>
                  <a:srgbClr val="0064FF"/>
                </a:solidFill>
              </a:rPr>
              <a:t>with options for the object.</a:t>
            </a:r>
          </a:p>
          <a:p>
            <a:pPr marL="457200" indent="-457200">
              <a:buFont typeface="+mj-lt"/>
              <a:buAutoNum type="arabicPeriod"/>
            </a:pPr>
            <a:r>
              <a:rPr lang="en-US" dirty="0" smtClean="0">
                <a:solidFill>
                  <a:srgbClr val="0064FF"/>
                </a:solidFill>
              </a:rPr>
              <a:t>Scroll Up: Use to zoom in to sheet.</a:t>
            </a:r>
          </a:p>
          <a:p>
            <a:pPr marL="457200" indent="-457200">
              <a:buFont typeface="+mj-lt"/>
              <a:buAutoNum type="arabicPeriod"/>
            </a:pPr>
            <a:r>
              <a:rPr lang="en-US" dirty="0" smtClean="0">
                <a:solidFill>
                  <a:srgbClr val="0064FF"/>
                </a:solidFill>
              </a:rPr>
              <a:t>Scroll Down: Use to zoom out of sheet</a:t>
            </a:r>
          </a:p>
          <a:p>
            <a:pPr marL="457200" indent="-457200">
              <a:buFont typeface="+mj-lt"/>
              <a:buAutoNum type="arabicPeriod"/>
            </a:pPr>
            <a:r>
              <a:rPr lang="en-US" dirty="0">
                <a:solidFill>
                  <a:srgbClr val="0064FF"/>
                </a:solidFill>
              </a:rPr>
              <a:t>6, 7 – Side Buttons: Used as an alternative Zoom in/out</a:t>
            </a:r>
            <a:r>
              <a:rPr lang="en-US" dirty="0" smtClean="0">
                <a:solidFill>
                  <a:srgbClr val="0064FF"/>
                </a:solidFill>
              </a:rPr>
              <a:t>. </a:t>
            </a:r>
          </a:p>
          <a:p>
            <a:pPr marL="457200" indent="-457200">
              <a:buFont typeface="+mj-lt"/>
              <a:buAutoNum type="arabicPeriod"/>
            </a:pPr>
            <a:r>
              <a:rPr lang="en-US" dirty="0" smtClean="0">
                <a:solidFill>
                  <a:srgbClr val="0064FF"/>
                </a:solidFill>
              </a:rPr>
              <a:t>6</a:t>
            </a:r>
            <a:r>
              <a:rPr lang="en-US" dirty="0">
                <a:solidFill>
                  <a:srgbClr val="0064FF"/>
                </a:solidFill>
              </a:rPr>
              <a:t>, 7 – Side Buttons: Used as an alternative Zoom in/out.</a:t>
            </a:r>
          </a:p>
          <a:p>
            <a:pPr marL="457200" indent="-457200">
              <a:buFont typeface="+mj-lt"/>
              <a:buAutoNum type="arabicPeriod"/>
            </a:pPr>
            <a:endParaRPr lang="en-US" dirty="0" smtClean="0">
              <a:solidFill>
                <a:srgbClr val="0064FF"/>
              </a:solidFill>
            </a:endParaRPr>
          </a:p>
          <a:p>
            <a:pPr marL="0" indent="0">
              <a:buNone/>
            </a:pPr>
            <a:r>
              <a:rPr lang="en-US" dirty="0" smtClean="0"/>
              <a:t/>
            </a:r>
            <a:br>
              <a:rPr lang="en-US" dirty="0" smtClean="0"/>
            </a:br>
            <a:endParaRPr dirty="0"/>
          </a:p>
        </p:txBody>
      </p:sp>
      <p:pic>
        <p:nvPicPr>
          <p:cNvPr id="1026" name="Picture 2" descr="http://www.clker.com/cliparts/9/b/1/7/1240165261185182826wooptoo_Mouse_buttons.svg.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2190750"/>
            <a:ext cx="26574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83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Package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be brought to a new Package Window. First let’s check our Grid size. Go to View, then click on View, as we have previously.</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781300" y="2362200"/>
            <a:ext cx="5867400" cy="4171950"/>
          </a:xfrm>
          <a:prstGeom prst="rect">
            <a:avLst/>
          </a:prstGeom>
        </p:spPr>
      </p:pic>
    </p:spTree>
    <p:extLst>
      <p:ext uri="{BB962C8B-B14F-4D97-AF65-F5344CB8AC3E}">
        <p14:creationId xmlns:p14="http://schemas.microsoft.com/office/powerpoint/2010/main" val="2557952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Setting Up Grid: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You may notice that our Grid has been reset yet again. Let’s make our spacing be 2.54 Millimeter apart. The spacing isn’t so important, as our Battery Holder will have precise spacing, but the Units of Measurement is.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320757" y="2667000"/>
            <a:ext cx="4483685" cy="3124200"/>
          </a:xfrm>
          <a:prstGeom prst="rect">
            <a:avLst/>
          </a:prstGeom>
        </p:spPr>
      </p:pic>
    </p:spTree>
    <p:extLst>
      <p:ext uri="{BB962C8B-B14F-4D97-AF65-F5344CB8AC3E}">
        <p14:creationId xmlns:p14="http://schemas.microsoft.com/office/powerpoint/2010/main" val="3871567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Looking Up Datasheet: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With the Grid set, let’s find the </a:t>
            </a:r>
            <a:r>
              <a:rPr lang="en-US" sz="1600" dirty="0">
                <a:solidFill>
                  <a:srgbClr val="0064FF"/>
                </a:solidFill>
              </a:rPr>
              <a:t>f</a:t>
            </a:r>
            <a:r>
              <a:rPr lang="en-US" sz="1600" dirty="0" smtClean="0">
                <a:solidFill>
                  <a:srgbClr val="0064FF"/>
                </a:solidFill>
              </a:rPr>
              <a:t>ootprint of our package. Often electronic suppliers, in this case Digikey, will link to a part’s datasheet on it’s product page. Let’s open it, and use it as a guide for our part’s footprint:</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844752" y="1676400"/>
            <a:ext cx="5740496" cy="4903971"/>
          </a:xfrm>
          <a:prstGeom prst="rect">
            <a:avLst/>
          </a:prstGeom>
        </p:spPr>
      </p:pic>
    </p:spTree>
    <p:extLst>
      <p:ext uri="{BB962C8B-B14F-4D97-AF65-F5344CB8AC3E}">
        <p14:creationId xmlns:p14="http://schemas.microsoft.com/office/powerpoint/2010/main" val="1945428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Obtaining Package Footprint: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It appears that the Datasheet does indeed include the Footprint. We’ll use it to create our package:</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781300" y="2133600"/>
            <a:ext cx="5867400" cy="4517231"/>
          </a:xfrm>
          <a:prstGeom prst="rect">
            <a:avLst/>
          </a:prstGeom>
        </p:spPr>
      </p:pic>
    </p:spTree>
    <p:extLst>
      <p:ext uri="{BB962C8B-B14F-4D97-AF65-F5344CB8AC3E}">
        <p14:creationId xmlns:p14="http://schemas.microsoft.com/office/powerpoint/2010/main" val="326591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Redrawing Footprint in Eagle: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The part has two SMD pads. One for the Positive Terminal, the other for the Negative. We’ll make Pads with the SMD Tool Circled below:</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6553200" y="2743200"/>
            <a:ext cx="5230253" cy="2287463"/>
          </a:xfrm>
          <a:prstGeom prst="rect">
            <a:avLst/>
          </a:prstGeom>
        </p:spPr>
      </p:pic>
      <p:pic>
        <p:nvPicPr>
          <p:cNvPr id="4" name="Picture 3"/>
          <p:cNvPicPr>
            <a:picLocks noChangeAspect="1"/>
          </p:cNvPicPr>
          <p:nvPr/>
        </p:nvPicPr>
        <p:blipFill>
          <a:blip r:embed="rId3"/>
          <a:stretch>
            <a:fillRect/>
          </a:stretch>
        </p:blipFill>
        <p:spPr>
          <a:xfrm>
            <a:off x="1066800" y="1739043"/>
            <a:ext cx="2968895" cy="4295775"/>
          </a:xfrm>
          <a:prstGeom prst="rect">
            <a:avLst/>
          </a:prstGeom>
        </p:spPr>
      </p:pic>
    </p:spTree>
    <p:extLst>
      <p:ext uri="{BB962C8B-B14F-4D97-AF65-F5344CB8AC3E}">
        <p14:creationId xmlns:p14="http://schemas.microsoft.com/office/powerpoint/2010/main" val="1780627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Redrawing Footprint in Eagle: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Let’s place two SMD pads on the grid. One at position 0,0 , the other right of the first. The position of the second pad doesn’t matter, as we’ll reposition it shortly.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6553200" y="2743200"/>
            <a:ext cx="5230253" cy="2287463"/>
          </a:xfrm>
          <a:prstGeom prst="rect">
            <a:avLst/>
          </a:prstGeom>
        </p:spPr>
      </p:pic>
      <p:pic>
        <p:nvPicPr>
          <p:cNvPr id="2" name="Picture 1"/>
          <p:cNvPicPr>
            <a:picLocks noChangeAspect="1"/>
          </p:cNvPicPr>
          <p:nvPr/>
        </p:nvPicPr>
        <p:blipFill>
          <a:blip r:embed="rId3"/>
          <a:stretch>
            <a:fillRect/>
          </a:stretch>
        </p:blipFill>
        <p:spPr>
          <a:xfrm>
            <a:off x="438150" y="2612148"/>
            <a:ext cx="5276850" cy="2549566"/>
          </a:xfrm>
          <a:prstGeom prst="rect">
            <a:avLst/>
          </a:prstGeom>
        </p:spPr>
      </p:pic>
    </p:spTree>
    <p:extLst>
      <p:ext uri="{BB962C8B-B14F-4D97-AF65-F5344CB8AC3E}">
        <p14:creationId xmlns:p14="http://schemas.microsoft.com/office/powerpoint/2010/main" val="2095470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it’s time to resize the pads to be 3.29mm x 3.29mm in length, and width. One way of doing this is with the Change Tool. The Change Tool allows batch changes, as each click changes an object to the parameters chosen. In this case we’ll change the SMD pad size. First, click the Change tool (Wrench Icon) go to SMD, and choose “…” to manually enter a value.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6553200" y="2743200"/>
            <a:ext cx="5230253" cy="2287463"/>
          </a:xfrm>
          <a:prstGeom prst="rect">
            <a:avLst/>
          </a:prstGeom>
        </p:spPr>
      </p:pic>
      <p:pic>
        <p:nvPicPr>
          <p:cNvPr id="7" name="Picture 6"/>
          <p:cNvPicPr>
            <a:picLocks noChangeAspect="1"/>
          </p:cNvPicPr>
          <p:nvPr/>
        </p:nvPicPr>
        <p:blipFill>
          <a:blip r:embed="rId3"/>
          <a:stretch>
            <a:fillRect/>
          </a:stretch>
        </p:blipFill>
        <p:spPr>
          <a:xfrm>
            <a:off x="1981200" y="2286000"/>
            <a:ext cx="1828800" cy="4313009"/>
          </a:xfrm>
          <a:prstGeom prst="rect">
            <a:avLst/>
          </a:prstGeom>
        </p:spPr>
      </p:pic>
      <p:pic>
        <p:nvPicPr>
          <p:cNvPr id="8" name="Picture 7"/>
          <p:cNvPicPr>
            <a:picLocks noChangeAspect="1"/>
          </p:cNvPicPr>
          <p:nvPr/>
        </p:nvPicPr>
        <p:blipFill>
          <a:blip r:embed="rId4"/>
          <a:stretch>
            <a:fillRect/>
          </a:stretch>
        </p:blipFill>
        <p:spPr>
          <a:xfrm>
            <a:off x="533400" y="2590800"/>
            <a:ext cx="1076325" cy="3209925"/>
          </a:xfrm>
          <a:prstGeom prst="rect">
            <a:avLst/>
          </a:prstGeom>
        </p:spPr>
      </p:pic>
      <p:pic>
        <p:nvPicPr>
          <p:cNvPr id="9" name="Picture 8"/>
          <p:cNvPicPr>
            <a:picLocks noChangeAspect="1"/>
          </p:cNvPicPr>
          <p:nvPr/>
        </p:nvPicPr>
        <p:blipFill>
          <a:blip r:embed="rId5"/>
          <a:stretch>
            <a:fillRect/>
          </a:stretch>
        </p:blipFill>
        <p:spPr>
          <a:xfrm>
            <a:off x="4038600" y="2455799"/>
            <a:ext cx="2281413" cy="2862263"/>
          </a:xfrm>
          <a:prstGeom prst="rect">
            <a:avLst/>
          </a:prstGeom>
        </p:spPr>
      </p:pic>
    </p:spTree>
    <p:extLst>
      <p:ext uri="{BB962C8B-B14F-4D97-AF65-F5344CB8AC3E}">
        <p14:creationId xmlns:p14="http://schemas.microsoft.com/office/powerpoint/2010/main" val="183208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the Change </a:t>
            </a:r>
            <a:r>
              <a:rPr lang="en-US" sz="1600" dirty="0" err="1" smtClean="0">
                <a:solidFill>
                  <a:srgbClr val="0064FF"/>
                </a:solidFill>
              </a:rPr>
              <a:t>Smd</a:t>
            </a:r>
            <a:r>
              <a:rPr lang="en-US" sz="1600" dirty="0" smtClean="0">
                <a:solidFill>
                  <a:srgbClr val="0064FF"/>
                </a:solidFill>
              </a:rPr>
              <a:t> window, enter 3.29 x 3.29, and click Ok:</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914400" y="2450723"/>
            <a:ext cx="3286125" cy="2337553"/>
          </a:xfrm>
          <a:prstGeom prst="rect">
            <a:avLst/>
          </a:prstGeom>
        </p:spPr>
      </p:pic>
      <p:pic>
        <p:nvPicPr>
          <p:cNvPr id="5" name="Picture 4"/>
          <p:cNvPicPr>
            <a:picLocks noChangeAspect="1"/>
          </p:cNvPicPr>
          <p:nvPr/>
        </p:nvPicPr>
        <p:blipFill>
          <a:blip r:embed="rId3"/>
          <a:stretch>
            <a:fillRect/>
          </a:stretch>
        </p:blipFill>
        <p:spPr>
          <a:xfrm>
            <a:off x="6553200" y="2743200"/>
            <a:ext cx="5230253" cy="2287463"/>
          </a:xfrm>
          <a:prstGeom prst="rect">
            <a:avLst/>
          </a:prstGeom>
        </p:spPr>
      </p:pic>
    </p:spTree>
    <p:extLst>
      <p:ext uri="{BB962C8B-B14F-4D97-AF65-F5344CB8AC3E}">
        <p14:creationId xmlns:p14="http://schemas.microsoft.com/office/powerpoint/2010/main" val="4062067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clicking on a Pad will change it size. Click on both pads to change the size of both.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5110" y="2290324"/>
            <a:ext cx="4800600" cy="3413414"/>
          </a:xfrm>
          <a:prstGeom prst="rect">
            <a:avLst/>
          </a:prstGeom>
        </p:spPr>
      </p:pic>
      <p:pic>
        <p:nvPicPr>
          <p:cNvPr id="3" name="Picture 2"/>
          <p:cNvPicPr>
            <a:picLocks noChangeAspect="1"/>
          </p:cNvPicPr>
          <p:nvPr/>
        </p:nvPicPr>
        <p:blipFill>
          <a:blip r:embed="rId3"/>
          <a:stretch>
            <a:fillRect/>
          </a:stretch>
        </p:blipFill>
        <p:spPr>
          <a:xfrm>
            <a:off x="6477000" y="2290324"/>
            <a:ext cx="4802155" cy="3414519"/>
          </a:xfrm>
          <a:prstGeom prst="rect">
            <a:avLst/>
          </a:prstGeom>
        </p:spPr>
      </p:pic>
    </p:spTree>
    <p:extLst>
      <p:ext uri="{BB962C8B-B14F-4D97-AF65-F5344CB8AC3E}">
        <p14:creationId xmlns:p14="http://schemas.microsoft.com/office/powerpoint/2010/main" val="102214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 could only position the SMD pads at the center point. However, this datasheet has the distance from the front of the first pad to the outer edge of the second. As we know the width of both pads is 3.29mm, the center point is 1.645mm in. If we subtract 1.645mm from the left, and 1.645mm from the right, we’ll be left with 30.97mm from the left pad’s center point, to the center point of the right pad. I super imposed these values on the left image.</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6553200" y="2743200"/>
            <a:ext cx="5230253" cy="2287463"/>
          </a:xfrm>
          <a:prstGeom prst="rect">
            <a:avLst/>
          </a:prstGeom>
        </p:spPr>
      </p:pic>
      <p:pic>
        <p:nvPicPr>
          <p:cNvPr id="4" name="Picture 3"/>
          <p:cNvPicPr>
            <a:picLocks noChangeAspect="1"/>
          </p:cNvPicPr>
          <p:nvPr/>
        </p:nvPicPr>
        <p:blipFill>
          <a:blip r:embed="rId3"/>
          <a:stretch>
            <a:fillRect/>
          </a:stretch>
        </p:blipFill>
        <p:spPr>
          <a:xfrm>
            <a:off x="565484" y="2743200"/>
            <a:ext cx="5229225" cy="2286000"/>
          </a:xfrm>
          <a:prstGeom prst="rect">
            <a:avLst/>
          </a:prstGeom>
        </p:spPr>
      </p:pic>
    </p:spTree>
    <p:extLst>
      <p:ext uri="{BB962C8B-B14F-4D97-AF65-F5344CB8AC3E}">
        <p14:creationId xmlns:p14="http://schemas.microsoft.com/office/powerpoint/2010/main" val="1066411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Choosing the License: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Choose “Run as Freeware” when first running Eagle. This will allow using the software with a non-commercial version of the light edition.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descr="EAGLE Licen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018" y="2743077"/>
            <a:ext cx="4039164" cy="1752845"/>
          </a:xfrm>
          <a:prstGeom prst="rect">
            <a:avLst/>
          </a:prstGeom>
        </p:spPr>
      </p:pic>
    </p:spTree>
    <p:extLst>
      <p:ext uri="{BB962C8B-B14F-4D97-AF65-F5344CB8AC3E}">
        <p14:creationId xmlns:p14="http://schemas.microsoft.com/office/powerpoint/2010/main" val="2143925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Lining Up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Using the Information Tool, Click on the right SMD Pad to bring up it’s info. Let’s move it’s X Coordinate to be at 30.97mm. We’ll just keep the left SMD pad at position 0,0. </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6553200" y="2743200"/>
            <a:ext cx="5230253" cy="2287463"/>
          </a:xfrm>
          <a:prstGeom prst="rect">
            <a:avLst/>
          </a:prstGeom>
        </p:spPr>
      </p:pic>
      <p:pic>
        <p:nvPicPr>
          <p:cNvPr id="2" name="Picture 1"/>
          <p:cNvPicPr>
            <a:picLocks noChangeAspect="1"/>
          </p:cNvPicPr>
          <p:nvPr/>
        </p:nvPicPr>
        <p:blipFill>
          <a:blip r:embed="rId3"/>
          <a:stretch>
            <a:fillRect/>
          </a:stretch>
        </p:blipFill>
        <p:spPr>
          <a:xfrm>
            <a:off x="1371600" y="2647950"/>
            <a:ext cx="3638550" cy="3448050"/>
          </a:xfrm>
          <a:prstGeom prst="rect">
            <a:avLst/>
          </a:prstGeom>
        </p:spPr>
      </p:pic>
    </p:spTree>
    <p:extLst>
      <p:ext uri="{BB962C8B-B14F-4D97-AF65-F5344CB8AC3E}">
        <p14:creationId xmlns:p14="http://schemas.microsoft.com/office/powerpoint/2010/main" val="214079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Renaming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we’ll use the Name Tool to rename the Pads. First we’ll click on the left Pad, and rename it to “POS” to represent the Positive Terminal. Next, we’ll click on the right Pad, and rename it “</a:t>
            </a:r>
            <a:r>
              <a:rPr lang="en-US" sz="1600" dirty="0" err="1" smtClean="0">
                <a:solidFill>
                  <a:srgbClr val="0064FF"/>
                </a:solidFill>
              </a:rPr>
              <a:t>Neg</a:t>
            </a:r>
            <a:r>
              <a:rPr lang="en-US" sz="1600" dirty="0" smtClean="0">
                <a:solidFill>
                  <a:srgbClr val="0064FF"/>
                </a:solidFill>
              </a:rPr>
              <a:t>” to represent the Negative Terminal. </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6553200" y="2743200"/>
            <a:ext cx="5230253" cy="2287463"/>
          </a:xfrm>
          <a:prstGeom prst="rect">
            <a:avLst/>
          </a:prstGeom>
        </p:spPr>
      </p:pic>
      <p:pic>
        <p:nvPicPr>
          <p:cNvPr id="3" name="Picture 2"/>
          <p:cNvPicPr>
            <a:picLocks noChangeAspect="1"/>
          </p:cNvPicPr>
          <p:nvPr/>
        </p:nvPicPr>
        <p:blipFill>
          <a:blip r:embed="rId3"/>
          <a:stretch>
            <a:fillRect/>
          </a:stretch>
        </p:blipFill>
        <p:spPr>
          <a:xfrm>
            <a:off x="228600" y="2731832"/>
            <a:ext cx="2819400" cy="2262989"/>
          </a:xfrm>
          <a:prstGeom prst="rect">
            <a:avLst/>
          </a:prstGeom>
        </p:spPr>
      </p:pic>
      <p:pic>
        <p:nvPicPr>
          <p:cNvPr id="4" name="Picture 3"/>
          <p:cNvPicPr>
            <a:picLocks noChangeAspect="1"/>
          </p:cNvPicPr>
          <p:nvPr/>
        </p:nvPicPr>
        <p:blipFill>
          <a:blip r:embed="rId4"/>
          <a:stretch>
            <a:fillRect/>
          </a:stretch>
        </p:blipFill>
        <p:spPr>
          <a:xfrm>
            <a:off x="3314700" y="2779040"/>
            <a:ext cx="2971800" cy="2215781"/>
          </a:xfrm>
          <a:prstGeom prst="rect">
            <a:avLst/>
          </a:prstGeom>
        </p:spPr>
      </p:pic>
    </p:spTree>
    <p:extLst>
      <p:ext uri="{BB962C8B-B14F-4D97-AF65-F5344CB8AC3E}">
        <p14:creationId xmlns:p14="http://schemas.microsoft.com/office/powerpoint/2010/main" val="382249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Using Text to show Polarity: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use the Text Tool to place a “+” symbol next to the positive terminal. We’ll place it on the “</a:t>
            </a:r>
            <a:r>
              <a:rPr lang="en-US" sz="1600" dirty="0" err="1" smtClean="0">
                <a:solidFill>
                  <a:srgbClr val="0064FF"/>
                </a:solidFill>
              </a:rPr>
              <a:t>tPlace</a:t>
            </a:r>
            <a:r>
              <a:rPr lang="en-US" sz="1600" dirty="0" smtClean="0">
                <a:solidFill>
                  <a:srgbClr val="0064FF"/>
                </a:solidFill>
              </a:rPr>
              <a:t>” layer, and will size it’s height at 1.778mm, with Vector Rendering.</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4191000" y="2209800"/>
            <a:ext cx="7086600" cy="763922"/>
          </a:xfrm>
          <a:prstGeom prst="rect">
            <a:avLst/>
          </a:prstGeom>
        </p:spPr>
      </p:pic>
      <p:pic>
        <p:nvPicPr>
          <p:cNvPr id="7" name="Picture 6"/>
          <p:cNvPicPr>
            <a:picLocks noChangeAspect="1"/>
          </p:cNvPicPr>
          <p:nvPr/>
        </p:nvPicPr>
        <p:blipFill>
          <a:blip r:embed="rId3"/>
          <a:stretch>
            <a:fillRect/>
          </a:stretch>
        </p:blipFill>
        <p:spPr>
          <a:xfrm>
            <a:off x="533400" y="1981200"/>
            <a:ext cx="3590925" cy="4572000"/>
          </a:xfrm>
          <a:prstGeom prst="rect">
            <a:avLst/>
          </a:prstGeom>
        </p:spPr>
      </p:pic>
      <p:pic>
        <p:nvPicPr>
          <p:cNvPr id="8" name="Picture 7"/>
          <p:cNvPicPr>
            <a:picLocks noChangeAspect="1"/>
          </p:cNvPicPr>
          <p:nvPr/>
        </p:nvPicPr>
        <p:blipFill>
          <a:blip r:embed="rId4"/>
          <a:stretch>
            <a:fillRect/>
          </a:stretch>
        </p:blipFill>
        <p:spPr>
          <a:xfrm>
            <a:off x="4471987" y="3505200"/>
            <a:ext cx="6524625" cy="2247900"/>
          </a:xfrm>
          <a:prstGeom prst="rect">
            <a:avLst/>
          </a:prstGeom>
        </p:spPr>
      </p:pic>
    </p:spTree>
    <p:extLst>
      <p:ext uri="{BB962C8B-B14F-4D97-AF65-F5344CB8AC3E}">
        <p14:creationId xmlns:p14="http://schemas.microsoft.com/office/powerpoint/2010/main" val="562901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Using Text for guiding with Placement: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Purely cosmetic, I used the circle tool to create a circle on the “</a:t>
            </a:r>
            <a:r>
              <a:rPr lang="en-US" sz="1600" dirty="0" err="1" smtClean="0">
                <a:solidFill>
                  <a:srgbClr val="0064FF"/>
                </a:solidFill>
              </a:rPr>
              <a:t>tPlace</a:t>
            </a:r>
            <a:r>
              <a:rPr lang="en-US" sz="1600" dirty="0" smtClean="0">
                <a:solidFill>
                  <a:srgbClr val="0064FF"/>
                </a:solidFill>
              </a:rPr>
              <a:t>” layer in the center of the pads. I also placed the name of the component using the Text Tool in the center. This time, I placed it on the “</a:t>
            </a:r>
            <a:r>
              <a:rPr lang="en-US" sz="1600" dirty="0" err="1" smtClean="0">
                <a:solidFill>
                  <a:srgbClr val="0064FF"/>
                </a:solidFill>
              </a:rPr>
              <a:t>tNames</a:t>
            </a:r>
            <a:r>
              <a:rPr lang="en-US" sz="1600" dirty="0" smtClean="0">
                <a:solidFill>
                  <a:srgbClr val="0064FF"/>
                </a:solidFill>
              </a:rPr>
              <a:t>” layer.</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124200" y="2196363"/>
            <a:ext cx="4876800" cy="3915679"/>
          </a:xfrm>
          <a:prstGeom prst="rect">
            <a:avLst/>
          </a:prstGeom>
        </p:spPr>
      </p:pic>
    </p:spTree>
    <p:extLst>
      <p:ext uri="{BB962C8B-B14F-4D97-AF65-F5344CB8AC3E}">
        <p14:creationId xmlns:p14="http://schemas.microsoft.com/office/powerpoint/2010/main" val="1097861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Printing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One of the coolest features is using a standard printer to print a 1:1 representation of the package. With it, you could print out the footprint, and see if the footprint matches the part long before fabrication.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514600" y="1905000"/>
            <a:ext cx="6934200" cy="4729182"/>
          </a:xfrm>
          <a:prstGeom prst="rect">
            <a:avLst/>
          </a:prstGeom>
        </p:spPr>
      </p:pic>
    </p:spTree>
    <p:extLst>
      <p:ext uri="{BB962C8B-B14F-4D97-AF65-F5344CB8AC3E}">
        <p14:creationId xmlns:p14="http://schemas.microsoft.com/office/powerpoint/2010/main" val="4237121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Printed 1:1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Looks good to me! In fact it leaves room to do surface soldering, outside of a reflow oven.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200400" y="2133600"/>
            <a:ext cx="4726998" cy="4479749"/>
          </a:xfrm>
          <a:prstGeom prst="rect">
            <a:avLst/>
          </a:prstGeom>
        </p:spPr>
      </p:pic>
    </p:spTree>
    <p:extLst>
      <p:ext uri="{BB962C8B-B14F-4D97-AF65-F5344CB8AC3E}">
        <p14:creationId xmlns:p14="http://schemas.microsoft.com/office/powerpoint/2010/main" val="1168260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a:solidFill>
                  <a:srgbClr val="0064FF"/>
                </a:solidFill>
              </a:rPr>
              <a:t>Now that we have a footprint for the package, we’ll need to make a </a:t>
            </a:r>
            <a:r>
              <a:rPr lang="en-US" sz="1600" dirty="0" smtClean="0">
                <a:solidFill>
                  <a:srgbClr val="0064FF"/>
                </a:solidFill>
              </a:rPr>
              <a:t>symbol to represent it on the schematic.  Go to Library, and choose Symbol. We’ll name this Symbol “SINGLE_BATTERY” . As before, choose Yes on the warning.</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838200" y="2055357"/>
            <a:ext cx="4876800" cy="4193043"/>
          </a:xfrm>
          <a:prstGeom prst="rect">
            <a:avLst/>
          </a:prstGeom>
        </p:spPr>
      </p:pic>
      <p:pic>
        <p:nvPicPr>
          <p:cNvPr id="4" name="Picture 3"/>
          <p:cNvPicPr>
            <a:picLocks noChangeAspect="1"/>
          </p:cNvPicPr>
          <p:nvPr/>
        </p:nvPicPr>
        <p:blipFill>
          <a:blip r:embed="rId3"/>
          <a:stretch>
            <a:fillRect/>
          </a:stretch>
        </p:blipFill>
        <p:spPr>
          <a:xfrm>
            <a:off x="6801325" y="2209800"/>
            <a:ext cx="2890838" cy="2487873"/>
          </a:xfrm>
          <a:prstGeom prst="rect">
            <a:avLst/>
          </a:prstGeom>
        </p:spPr>
      </p:pic>
      <p:pic>
        <p:nvPicPr>
          <p:cNvPr id="5" name="Picture 4"/>
          <p:cNvPicPr>
            <a:picLocks noChangeAspect="1"/>
          </p:cNvPicPr>
          <p:nvPr/>
        </p:nvPicPr>
        <p:blipFill>
          <a:blip r:embed="rId4"/>
          <a:stretch>
            <a:fillRect/>
          </a:stretch>
        </p:blipFill>
        <p:spPr>
          <a:xfrm>
            <a:off x="6901338" y="5010150"/>
            <a:ext cx="2790825" cy="1238250"/>
          </a:xfrm>
          <a:prstGeom prst="rect">
            <a:avLst/>
          </a:prstGeom>
        </p:spPr>
      </p:pic>
    </p:spTree>
    <p:extLst>
      <p:ext uri="{BB962C8B-B14F-4D97-AF65-F5344CB8AC3E}">
        <p14:creationId xmlns:p14="http://schemas.microsoft.com/office/powerpoint/2010/main" val="1873966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Grid….Again: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You’ll be brought to the Symbol Editor, but first, go to View-&gt;Grid, and set the Units of Measurement to Millimeters, and the spacing to 2.54mm. </a:t>
            </a:r>
            <a:endParaRPr lang="en-US" sz="1600" dirty="0">
              <a:solidFill>
                <a:srgbClr val="0064FF"/>
              </a:solidFill>
            </a:endParaRPr>
          </a:p>
        </p:txBody>
      </p:sp>
      <p:pic>
        <p:nvPicPr>
          <p:cNvPr id="2" name="Picture 1"/>
          <p:cNvPicPr>
            <a:picLocks noChangeAspect="1"/>
          </p:cNvPicPr>
          <p:nvPr/>
        </p:nvPicPr>
        <p:blipFill>
          <a:blip r:embed="rId2"/>
          <a:stretch>
            <a:fillRect/>
          </a:stretch>
        </p:blipFill>
        <p:spPr>
          <a:xfrm>
            <a:off x="7400925" y="3043237"/>
            <a:ext cx="3267075" cy="2276475"/>
          </a:xfrm>
          <a:prstGeom prst="rect">
            <a:avLst/>
          </a:prstGeom>
        </p:spPr>
      </p:pic>
      <p:pic>
        <p:nvPicPr>
          <p:cNvPr id="6" name="Picture 5"/>
          <p:cNvPicPr>
            <a:picLocks noChangeAspect="1"/>
          </p:cNvPicPr>
          <p:nvPr/>
        </p:nvPicPr>
        <p:blipFill>
          <a:blip r:embed="rId3"/>
          <a:stretch>
            <a:fillRect/>
          </a:stretch>
        </p:blipFill>
        <p:spPr>
          <a:xfrm>
            <a:off x="814518" y="2438400"/>
            <a:ext cx="4915722" cy="3486150"/>
          </a:xfrm>
          <a:prstGeom prst="rect">
            <a:avLst/>
          </a:prstGeom>
        </p:spPr>
      </p:pic>
    </p:spTree>
    <p:extLst>
      <p:ext uri="{BB962C8B-B14F-4D97-AF65-F5344CB8AC3E}">
        <p14:creationId xmlns:p14="http://schemas.microsoft.com/office/powerpoint/2010/main" val="1870362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want to recreate the Battery Symbol as shown on the right. First, choose the Wire Tool as circled on the bottom left.</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7620000" y="2923712"/>
            <a:ext cx="1371600" cy="2077375"/>
          </a:xfrm>
          <a:prstGeom prst="rect">
            <a:avLst/>
          </a:prstGeom>
        </p:spPr>
      </p:pic>
      <p:pic>
        <p:nvPicPr>
          <p:cNvPr id="4" name="Picture 3"/>
          <p:cNvPicPr>
            <a:picLocks noChangeAspect="1"/>
          </p:cNvPicPr>
          <p:nvPr/>
        </p:nvPicPr>
        <p:blipFill>
          <a:blip r:embed="rId3"/>
          <a:stretch>
            <a:fillRect/>
          </a:stretch>
        </p:blipFill>
        <p:spPr>
          <a:xfrm>
            <a:off x="762000" y="1981200"/>
            <a:ext cx="5688874" cy="3962400"/>
          </a:xfrm>
          <a:prstGeom prst="rect">
            <a:avLst/>
          </a:prstGeom>
        </p:spPr>
      </p:pic>
    </p:spTree>
    <p:extLst>
      <p:ext uri="{BB962C8B-B14F-4D97-AF65-F5344CB8AC3E}">
        <p14:creationId xmlns:p14="http://schemas.microsoft.com/office/powerpoint/2010/main" val="3725453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drawing the lines, we’ll click on the “Pin Tool” to draw some pins we’ll connect to in the schematic.</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7620000" y="2923712"/>
            <a:ext cx="1371600" cy="2077375"/>
          </a:xfrm>
          <a:prstGeom prst="rect">
            <a:avLst/>
          </a:prstGeom>
        </p:spPr>
      </p:pic>
      <p:pic>
        <p:nvPicPr>
          <p:cNvPr id="2" name="Picture 1"/>
          <p:cNvPicPr>
            <a:picLocks noChangeAspect="1"/>
          </p:cNvPicPr>
          <p:nvPr/>
        </p:nvPicPr>
        <p:blipFill>
          <a:blip r:embed="rId3"/>
          <a:stretch>
            <a:fillRect/>
          </a:stretch>
        </p:blipFill>
        <p:spPr>
          <a:xfrm>
            <a:off x="533400" y="1946910"/>
            <a:ext cx="6915150" cy="4324350"/>
          </a:xfrm>
          <a:prstGeom prst="rect">
            <a:avLst/>
          </a:prstGeom>
        </p:spPr>
      </p:pic>
    </p:spTree>
    <p:extLst>
      <p:ext uri="{BB962C8B-B14F-4D97-AF65-F5344CB8AC3E}">
        <p14:creationId xmlns:p14="http://schemas.microsoft.com/office/powerpoint/2010/main" val="287505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7719</Words>
  <Application>Microsoft Office PowerPoint</Application>
  <PresentationFormat>Widescreen</PresentationFormat>
  <Paragraphs>460</Paragraphs>
  <Slides>171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171</vt:i4>
      </vt:variant>
    </vt:vector>
  </HeadingPairs>
  <TitlesOfParts>
    <vt:vector size="176" baseType="lpstr">
      <vt:lpstr>Arial</vt:lpstr>
      <vt:lpstr>Candara</vt:lpstr>
      <vt:lpstr>Consolas</vt:lpstr>
      <vt:lpstr>Wingdings</vt:lpstr>
      <vt:lpstr>Tech Computer 16x9</vt:lpstr>
      <vt:lpstr>Introduction to Cadsoft Eagle</vt:lpstr>
      <vt:lpstr>Course Overview:</vt:lpstr>
      <vt:lpstr>What we’ll be making:</vt:lpstr>
      <vt:lpstr>What we’ll be making:</vt:lpstr>
      <vt:lpstr>The original Schematic:</vt:lpstr>
      <vt:lpstr>What is Cadsoft Eagle?</vt:lpstr>
      <vt:lpstr>How licensing is available for Cadsoft Eagle?</vt:lpstr>
      <vt:lpstr>Helpful Movement Tips:</vt:lpstr>
      <vt:lpstr>Choosing the License:</vt:lpstr>
      <vt:lpstr>Creating a new Project:</vt:lpstr>
      <vt:lpstr>Creating a new Project:</vt:lpstr>
      <vt:lpstr>Creating a new Project:</vt:lpstr>
      <vt:lpstr>Creating a new Project:</vt:lpstr>
      <vt:lpstr>Creating a new Schematic:</vt:lpstr>
      <vt:lpstr>Welcome to the Schematic Editor:</vt:lpstr>
      <vt:lpstr>Welcome to the Schematic Editor:</vt:lpstr>
      <vt:lpstr>Welcome to the Schematic Editor:</vt:lpstr>
      <vt:lpstr>Welcome to the Schematic Editor:</vt:lpstr>
      <vt:lpstr>Setting up Units Of Measurement:</vt:lpstr>
      <vt:lpstr>Setting up Units Of Measurement:</vt:lpstr>
      <vt:lpstr>Setting up Units Of Measurement:</vt:lpstr>
      <vt:lpstr>Add a Frame!</vt:lpstr>
      <vt:lpstr>Add a Frame!</vt:lpstr>
      <vt:lpstr>Add a Frame!</vt:lpstr>
      <vt:lpstr>Add a Frame!</vt:lpstr>
      <vt:lpstr>Adding 4 LEDs:</vt:lpstr>
      <vt:lpstr>Adding and Rotating Parts:</vt:lpstr>
      <vt:lpstr>Connecting Components with Wire:</vt:lpstr>
      <vt:lpstr>Connecting Components with Wire:</vt:lpstr>
      <vt:lpstr>Ensure Wires are connected with Junctions:</vt:lpstr>
      <vt:lpstr>Connecting LED Cathodes to Ground:</vt:lpstr>
      <vt:lpstr>Connecting LED Cathodes to Ground:</vt:lpstr>
      <vt:lpstr>Connecting LED Cathodes to Ground:</vt:lpstr>
      <vt:lpstr>Let’s switch to the Board Layout Editor!</vt:lpstr>
      <vt:lpstr>Welcome to the Board Layout Editor!</vt:lpstr>
      <vt:lpstr>Back to the Grid Settings:</vt:lpstr>
      <vt:lpstr>Back to the Grid Settings:</vt:lpstr>
      <vt:lpstr>Back to the Grid Settings:</vt:lpstr>
      <vt:lpstr>Revised Board Layout Editor!</vt:lpstr>
      <vt:lpstr>Moving Parts:</vt:lpstr>
      <vt:lpstr>Moving Parts:</vt:lpstr>
      <vt:lpstr>Information about parts:</vt:lpstr>
      <vt:lpstr>LED5MM Information:</vt:lpstr>
      <vt:lpstr>About that LED…</vt:lpstr>
      <vt:lpstr>About that LED…</vt:lpstr>
      <vt:lpstr>Brief introduction to Package Editing:</vt:lpstr>
      <vt:lpstr>Back to the PCB:</vt:lpstr>
      <vt:lpstr>Changing the Dimension Layer:</vt:lpstr>
      <vt:lpstr>Changing the Dimension Layer:</vt:lpstr>
      <vt:lpstr>Changing the Dimension Layer:</vt:lpstr>
      <vt:lpstr>Final Dimension:</vt:lpstr>
      <vt:lpstr>Connecting Wires:</vt:lpstr>
      <vt:lpstr>Connecting Wires:</vt:lpstr>
      <vt:lpstr>Connecting Wires:</vt:lpstr>
      <vt:lpstr>Are they Connected?</vt:lpstr>
      <vt:lpstr>Creating a Copper Pour:</vt:lpstr>
      <vt:lpstr>Creating a Copper Pour:</vt:lpstr>
      <vt:lpstr>Creating a Copper Pour:</vt:lpstr>
      <vt:lpstr>Creating a Copper Pour:</vt:lpstr>
      <vt:lpstr>Linking Copper Pour to GND Net:</vt:lpstr>
      <vt:lpstr>Linking Copper Pour to GND Net:</vt:lpstr>
      <vt:lpstr>Linking Copper Pour to GND Net:</vt:lpstr>
      <vt:lpstr>Linking Copper Pour to GND Net:</vt:lpstr>
      <vt:lpstr>You’ve just created a Ground Plane!</vt:lpstr>
      <vt:lpstr>Thermal Pads:</vt:lpstr>
      <vt:lpstr>Thermal Pads:</vt:lpstr>
      <vt:lpstr>Thermal Pads:</vt:lpstr>
      <vt:lpstr>Rotation:</vt:lpstr>
      <vt:lpstr>Rotation:</vt:lpstr>
      <vt:lpstr>Eagle SMASH!</vt:lpstr>
      <vt:lpstr>Eagle SMASH!</vt:lpstr>
      <vt:lpstr>Tiding Up the Text:</vt:lpstr>
      <vt:lpstr>Creating a Part for CR2032 Battery:</vt:lpstr>
      <vt:lpstr>Creating a new Library:</vt:lpstr>
      <vt:lpstr>Creating a new Library:</vt:lpstr>
      <vt:lpstr>Creating a new Library:</vt:lpstr>
      <vt:lpstr>Creating a new Library:</vt:lpstr>
      <vt:lpstr>Creating a Package for CR2032 Battery:</vt:lpstr>
      <vt:lpstr>Creating a Package for CR2032 Battery:</vt:lpstr>
      <vt:lpstr>Creating a Package for CR2032 Battery:</vt:lpstr>
      <vt:lpstr>Setting Up Grid:</vt:lpstr>
      <vt:lpstr>Looking Up Datasheet:</vt:lpstr>
      <vt:lpstr>Obtaining Package Footprint:</vt:lpstr>
      <vt:lpstr>Redrawing Footprint in Eagle:</vt:lpstr>
      <vt:lpstr>Redrawing Footprint in Eagle:</vt:lpstr>
      <vt:lpstr>Changing Pad Size:</vt:lpstr>
      <vt:lpstr>Changing Pad Size:</vt:lpstr>
      <vt:lpstr>Changing Pad Size:</vt:lpstr>
      <vt:lpstr>Changing Pad Size:</vt:lpstr>
      <vt:lpstr>Lining Up Pads:</vt:lpstr>
      <vt:lpstr>Renaming Pads:</vt:lpstr>
      <vt:lpstr>Using Text to show Polarity:</vt:lpstr>
      <vt:lpstr>Using Text for guiding with Placement:</vt:lpstr>
      <vt:lpstr>Printing Package:</vt:lpstr>
      <vt:lpstr>Printed 1:1 Package:</vt:lpstr>
      <vt:lpstr>Creating a Symbol for Batteries:</vt:lpstr>
      <vt:lpstr>Changing Grid….Again:</vt:lpstr>
      <vt:lpstr>Creating a Symbol for Batteries:</vt:lpstr>
      <vt:lpstr>Creating a Symbol for Batteries:</vt:lpstr>
      <vt:lpstr>Creating a Symbol for Batteries:</vt:lpstr>
      <vt:lpstr>Creating a Symbol for Batteries:</vt:lpstr>
      <vt:lpstr>Creating a Symbol for Batteries:</vt:lpstr>
      <vt:lpstr>Creating a Symbol for Batteries:</vt:lpstr>
      <vt:lpstr>Creating a Symbol for Batteries:</vt:lpstr>
      <vt:lpstr>Creating a Device for CR2032 Battery:</vt:lpstr>
      <vt:lpstr>Creating a Device for CR2032 Battery:</vt:lpstr>
      <vt:lpstr>Creating a Device for CR2032 Battery:</vt:lpstr>
      <vt:lpstr>Creating a Device for CR2032 Battery:</vt:lpstr>
      <vt:lpstr>Creating a Device for CR2032 Battery:</vt:lpstr>
      <vt:lpstr>Adding Battery to Schematic:</vt:lpstr>
      <vt:lpstr>Adding Battery to Schematic:</vt:lpstr>
      <vt:lpstr>Adding Battery to Schematic:</vt:lpstr>
      <vt:lpstr>Adding Battery to Schematic:</vt:lpstr>
      <vt:lpstr>Adding Battery to Schematic:</vt:lpstr>
      <vt:lpstr>Adding Mounting Holes:</vt:lpstr>
      <vt:lpstr>Changing Radius of Mounting Holes:</vt:lpstr>
      <vt:lpstr>Repositioning Mounting Holes:</vt:lpstr>
      <vt:lpstr>Repositioning Battery:</vt:lpstr>
      <vt:lpstr>Repositioning Battery on Board Layout:</vt:lpstr>
      <vt:lpstr>Importing Sparkfun Library:</vt:lpstr>
      <vt:lpstr>Importing Sparkfun Library:</vt:lpstr>
      <vt:lpstr>Importing Sparkfun Library:</vt:lpstr>
      <vt:lpstr>Importing Sparkfun Library:</vt:lpstr>
      <vt:lpstr>Connecting the LEDs to the ATTINY:</vt:lpstr>
      <vt:lpstr>Connecting the LEDs to the ATTINY:</vt:lpstr>
      <vt:lpstr>Connecting the LEDs to the ATTINY:</vt:lpstr>
      <vt:lpstr>Connecting the LEDs to the ATTINY:</vt:lpstr>
      <vt:lpstr>Connecting the LEDs to the ATTINY:</vt:lpstr>
      <vt:lpstr>Connecting the LEDs to the ATTINY:</vt:lpstr>
      <vt:lpstr>Remotely Connecting Nets:</vt:lpstr>
      <vt:lpstr>Remotely Connecting Nets:</vt:lpstr>
      <vt:lpstr>Remotely Connecting Nets:</vt:lpstr>
      <vt:lpstr>Reorient ATTINY:</vt:lpstr>
      <vt:lpstr>Back to Our Eagle Library:</vt:lpstr>
      <vt:lpstr>Creating ISP Connector Package:</vt:lpstr>
      <vt:lpstr>Creating ISP Connector Package:</vt:lpstr>
      <vt:lpstr>Creating ISP Connector Package:</vt:lpstr>
      <vt:lpstr>Creating ISP Connector Package:</vt:lpstr>
      <vt:lpstr>Creating ISP Connector Symbol:</vt:lpstr>
      <vt:lpstr>Creating ISP Connector Symbol:</vt:lpstr>
      <vt:lpstr>Creating ISP Connector Device:</vt:lpstr>
      <vt:lpstr>Creating a Jumper Package:</vt:lpstr>
      <vt:lpstr>Creating a Jumper Package:</vt:lpstr>
      <vt:lpstr>Creating Jumper Symbol:</vt:lpstr>
      <vt:lpstr>Creating a Jumper Symbol:</vt:lpstr>
      <vt:lpstr>Creating a Jumper Device:</vt:lpstr>
      <vt:lpstr>Creating a Mounting Pad Package:</vt:lpstr>
      <vt:lpstr>Creating a Mounting Pad Package:</vt:lpstr>
      <vt:lpstr>Creating a Mounting Pad Symbol:</vt:lpstr>
      <vt:lpstr>Creating a Mounting Pad Symbol:</vt:lpstr>
      <vt:lpstr>Creating a Mounting Pad Device:</vt:lpstr>
      <vt:lpstr>Creating a Mounting Pad Device:</vt:lpstr>
      <vt:lpstr>Modifying an Existing Library:</vt:lpstr>
      <vt:lpstr>Modifying an Existing Library:</vt:lpstr>
      <vt:lpstr>Copying LED5MM into another Package:</vt:lpstr>
      <vt:lpstr>Copying LED5MM into another Package:</vt:lpstr>
      <vt:lpstr>Copying LED5MM into another Package:</vt:lpstr>
      <vt:lpstr>Copying LED5MM into another Package:</vt:lpstr>
      <vt:lpstr>Copying LED5MM into another Package:</vt:lpstr>
      <vt:lpstr>Copying LED5MM into another Package:</vt:lpstr>
      <vt:lpstr>Adding our Variant to LED Device:</vt:lpstr>
      <vt:lpstr>Adding our Variant to LED Device:</vt:lpstr>
      <vt:lpstr>Adding our Variant to LED Device:</vt:lpstr>
      <vt:lpstr>Adding our Variant to LED Device:</vt:lpstr>
      <vt:lpstr>Adding our Variant to LED Device:</vt:lpstr>
      <vt:lpstr>Finalizing Board:</vt:lpstr>
      <vt:lpstr>Replacing LEDs:</vt:lpstr>
      <vt:lpstr>Replacing LEDs:</vt:lpstr>
      <vt:lpstr>Replacing LEDs:</vt:lpstr>
      <vt:lpstr>Widening Board:</vt:lpstr>
      <vt:lpstr>Moving Board Relationally: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Cadsoft Eagle</dc:title>
  <dc:creator/>
  <cp:keywords>Cadsoft Eagle;electronics;classes;workshop;ucf;familab</cp:keywords>
  <cp:lastModifiedBy/>
  <cp:revision>1</cp:revision>
  <dcterms:created xsi:type="dcterms:W3CDTF">2014-09-17T18:58:04Z</dcterms:created>
  <dcterms:modified xsi:type="dcterms:W3CDTF">2014-11-15T07:24:10Z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